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3" r:id="rId2"/>
  </p:sldMasterIdLst>
  <p:notesMasterIdLst>
    <p:notesMasterId r:id="rId42"/>
  </p:notesMasterIdLst>
  <p:handoutMasterIdLst>
    <p:handoutMasterId r:id="rId43"/>
  </p:handoutMasterIdLst>
  <p:sldIdLst>
    <p:sldId id="581" r:id="rId3"/>
    <p:sldId id="594" r:id="rId4"/>
    <p:sldId id="643" r:id="rId5"/>
    <p:sldId id="651" r:id="rId6"/>
    <p:sldId id="652" r:id="rId7"/>
    <p:sldId id="653" r:id="rId8"/>
    <p:sldId id="638" r:id="rId9"/>
    <p:sldId id="457" r:id="rId10"/>
    <p:sldId id="583" r:id="rId11"/>
    <p:sldId id="589" r:id="rId12"/>
    <p:sldId id="588" r:id="rId13"/>
    <p:sldId id="569" r:id="rId14"/>
    <p:sldId id="654" r:id="rId15"/>
    <p:sldId id="568" r:id="rId16"/>
    <p:sldId id="655" r:id="rId17"/>
    <p:sldId id="633" r:id="rId18"/>
    <p:sldId id="634" r:id="rId19"/>
    <p:sldId id="664" r:id="rId20"/>
    <p:sldId id="629" r:id="rId21"/>
    <p:sldId id="564" r:id="rId22"/>
    <p:sldId id="630" r:id="rId23"/>
    <p:sldId id="631" r:id="rId24"/>
    <p:sldId id="632" r:id="rId25"/>
    <p:sldId id="452" r:id="rId26"/>
    <p:sldId id="635" r:id="rId27"/>
    <p:sldId id="636" r:id="rId28"/>
    <p:sldId id="657" r:id="rId29"/>
    <p:sldId id="656" r:id="rId30"/>
    <p:sldId id="658" r:id="rId31"/>
    <p:sldId id="659" r:id="rId32"/>
    <p:sldId id="660" r:id="rId33"/>
    <p:sldId id="663" r:id="rId34"/>
    <p:sldId id="608" r:id="rId35"/>
    <p:sldId id="639" r:id="rId36"/>
    <p:sldId id="648" r:id="rId37"/>
    <p:sldId id="649" r:id="rId38"/>
    <p:sldId id="650" r:id="rId39"/>
    <p:sldId id="661" r:id="rId40"/>
    <p:sldId id="66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36"/>
    <a:srgbClr val="A24AA2"/>
    <a:srgbClr val="CA88CA"/>
    <a:srgbClr val="CCFFCC"/>
    <a:srgbClr val="FFE7E7"/>
    <a:srgbClr val="CCFFFF"/>
    <a:srgbClr val="FFFFCC"/>
    <a:srgbClr val="BE6ABE"/>
    <a:srgbClr val="D399D3"/>
    <a:srgbClr val="E2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0" autoAdjust="0"/>
    <p:restoredTop sz="93979" autoAdjust="0"/>
  </p:normalViewPr>
  <p:slideViewPr>
    <p:cSldViewPr showGuides="1">
      <p:cViewPr varScale="1">
        <p:scale>
          <a:sx n="85" d="100"/>
          <a:sy n="85" d="100"/>
        </p:scale>
        <p:origin x="658" y="48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-7755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2/10/2018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2/10/2018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1710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66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8E5230-3F12-4A60-B83A-70DD9883D08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93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645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baseline="0" dirty="0" smtClean="0"/>
              <a:t>This slide was originally developed for the 2013 Leptoukh Lecture. </a:t>
            </a:r>
          </a:p>
          <a:p>
            <a:r>
              <a:rPr lang="en-AU" baseline="0" dirty="0" smtClean="0"/>
              <a:t>Might need to kill the animation and just make the main points over it. </a:t>
            </a:r>
          </a:p>
          <a:p>
            <a:endParaRPr lang="en-AU" dirty="0" smtClean="0"/>
          </a:p>
          <a:p>
            <a:r>
              <a:rPr lang="en-AU" dirty="0" smtClean="0"/>
              <a:t>Different disciplines</a:t>
            </a:r>
            <a:r>
              <a:rPr lang="en-AU" baseline="0" dirty="0" smtClean="0"/>
              <a:t> use different words for the same things</a:t>
            </a:r>
          </a:p>
          <a:p>
            <a:endParaRPr lang="en-AU" baseline="0" dirty="0" smtClean="0"/>
          </a:p>
          <a:p>
            <a:r>
              <a:rPr lang="en-AU" baseline="0" dirty="0" smtClean="0"/>
              <a:t>O&amp;M provides a standard, domain-neutral terminology</a:t>
            </a:r>
          </a:p>
          <a:p>
            <a:endParaRPr lang="en-AU" baseline="0" dirty="0" smtClean="0"/>
          </a:p>
          <a:p>
            <a:r>
              <a:rPr lang="en-AU" baseline="0" dirty="0" smtClean="0"/>
              <a:t>Reduces ambiguity</a:t>
            </a:r>
          </a:p>
          <a:p>
            <a:r>
              <a:rPr lang="en-AU" baseline="0" dirty="0" smtClean="0"/>
              <a:t>Increases interoperability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0E9E2-7E93-4A75-B594-84C349E3DBEC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69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21A414-44EE-410C-A1B8-579872A9817C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/>
              <a:t>Working in OGC we developed a ‘standard’ vocabulary for fine-grained descriptions of (or metadata for) Observations and Measurements. </a:t>
            </a:r>
          </a:p>
          <a:p>
            <a:r>
              <a:rPr lang="en-US" baseline="0" dirty="0" smtClean="0"/>
              <a:t>It was published in 2011 as an ISO standard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core story is this: an information model, </a:t>
            </a:r>
            <a:r>
              <a:rPr lang="en-US" b="1" baseline="0" dirty="0" smtClean="0"/>
              <a:t>specified in UML</a:t>
            </a:r>
            <a:r>
              <a:rPr lang="en-US" baseline="0" dirty="0" smtClean="0"/>
              <a:t>, which defines a small terminology to describe the key aspects of an observation.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terminology is deliberately domain neutral, and the terms all have (different) local equivalents in different domain applications.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 key trick was to recognize</a:t>
            </a:r>
            <a:r>
              <a:rPr lang="en-AU" baseline="0" dirty="0" smtClean="0"/>
              <a:t> that the </a:t>
            </a:r>
            <a:r>
              <a:rPr lang="en-AU" i="1" baseline="0" dirty="0" smtClean="0"/>
              <a:t>observation</a:t>
            </a:r>
            <a:r>
              <a:rPr lang="en-AU" i="0" baseline="0" dirty="0" smtClean="0"/>
              <a:t> is a separate concept to the </a:t>
            </a:r>
            <a:r>
              <a:rPr lang="en-AU" i="1" baseline="0" dirty="0" smtClean="0"/>
              <a:t>observation-result</a:t>
            </a:r>
            <a:r>
              <a:rPr lang="en-AU" i="0" baseline="0" dirty="0" smtClean="0"/>
              <a:t>, and that by also treating the descriptions of the </a:t>
            </a:r>
            <a:r>
              <a:rPr lang="en-AU" i="1" baseline="0" dirty="0" smtClean="0"/>
              <a:t>procedure</a:t>
            </a:r>
            <a:r>
              <a:rPr lang="en-AU" i="0" baseline="0" dirty="0" smtClean="0"/>
              <a:t> and the </a:t>
            </a:r>
            <a:r>
              <a:rPr lang="en-AU" i="1" baseline="0" dirty="0" smtClean="0"/>
              <a:t>feature of interest </a:t>
            </a:r>
            <a:r>
              <a:rPr lang="en-AU" i="0" baseline="0" dirty="0" smtClean="0"/>
              <a:t>separately, we get a very general framework which covers</a:t>
            </a:r>
            <a:endParaRPr lang="en-AU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85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Now it has been formalized</a:t>
            </a:r>
            <a:r>
              <a:rPr lang="en-AU" baseline="0" dirty="0" smtClean="0"/>
              <a:t> as an OWL ontology and published as a W3C Recommendation – October 2017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43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Observation</a:t>
            </a:r>
            <a:r>
              <a:rPr lang="en-AU" baseline="0" dirty="0" smtClean="0"/>
              <a:t> model – as O&amp;M except Procedure (plan, protocol) and Sensor (implementation) are separated</a:t>
            </a:r>
          </a:p>
          <a:p>
            <a:endParaRPr lang="en-AU" baseline="0" dirty="0" smtClean="0"/>
          </a:p>
          <a:p>
            <a:r>
              <a:rPr lang="en-AU" baseline="0" dirty="0" smtClean="0"/>
              <a:t>Phenomenon-time != result-time – allows use of model for forecasting, estimation of geological properties in deep past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3AFCFB-5FBD-40BC-9128-C1A22C77A012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33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Skip if short of time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52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general model can be specialised for use in a specific domain, by defining</a:t>
            </a:r>
            <a:r>
              <a:rPr lang="en-AU" baseline="0" dirty="0" smtClean="0"/>
              <a:t> domain specific feature types and lists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069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Sampling is core part of scientific observations</a:t>
            </a:r>
            <a:r>
              <a:rPr lang="en-AU" baseline="0" dirty="0" smtClean="0"/>
              <a:t> </a:t>
            </a:r>
          </a:p>
          <a:p>
            <a:endParaRPr lang="en-AU" baseline="0" dirty="0" smtClean="0"/>
          </a:p>
          <a:p>
            <a:r>
              <a:rPr lang="en-AU" baseline="0" dirty="0" smtClean="0"/>
              <a:t>Definition supports all kinds of sampling, including statistical sampling of a population</a:t>
            </a:r>
          </a:p>
          <a:p>
            <a:endParaRPr lang="en-AU" baseline="0" dirty="0" smtClean="0"/>
          </a:p>
          <a:p>
            <a:r>
              <a:rPr lang="en-AU" baseline="0" dirty="0" smtClean="0"/>
              <a:t>Essential property captures sampling </a:t>
            </a:r>
            <a:r>
              <a:rPr lang="en-AU" i="1" baseline="0" dirty="0" smtClean="0"/>
              <a:t>intention </a:t>
            </a:r>
            <a:r>
              <a:rPr lang="en-AU" i="0" baseline="0" dirty="0" smtClean="0"/>
              <a:t>– to be representative of a bigger thing</a:t>
            </a:r>
            <a:endParaRPr lang="en-AU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70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 smtClean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8" y="6056313"/>
            <a:ext cx="9161463" cy="801687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1" y="6504332"/>
            <a:ext cx="6083845" cy="124274"/>
          </a:xfrm>
        </p:spPr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 smtClean="0"/>
              <a:t>Click to Add Business Unit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24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08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 smtClean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42D2B787-4E42-8A4B-9FC9-CA95248BFC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573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6851D-B76B-E244-BBBE-7A792E88784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7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9BAE8-5985-F542-82B1-21CA38C12AF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71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0EB8-B848-CA4E-91E9-FBA1C59E061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26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2229-9D8F-504F-8113-6EF09B7D239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8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5409" cy="614008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30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6F7CD-A534-1F4C-99D4-7D8DF91A7D3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08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8B510-D3E2-D64B-90FF-B17A66EF410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494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8BC58-236D-5F43-8376-26B37D4D41A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19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cmi-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0"/>
            <a:ext cx="6207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A7421-8C98-6E40-BC1E-A7361288B57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60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82BA1-E9E9-E744-B36D-6DE9C1BE07B9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0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D571E-2CD1-914C-8DA7-AA20E8C941E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714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C5EFA-C4A4-A344-AA06-115A5EA673A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4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A0477-3E9E-6045-B78E-B9116955BFF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35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E1FA8-5059-2041-BA74-FDDC23D6F37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3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C4F3-87CC-BB48-AE55-D731766FB46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0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7" y="5500319"/>
            <a:ext cx="9170984" cy="135768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 smtClean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C3AE3-F990-5548-8102-06DEAD9D603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17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085B8-B466-4F40-9691-EB701D3D48B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1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77FB1-2496-C04B-B3B5-A5D7F3C5AFA9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09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361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285728"/>
            <a:ext cx="8229600" cy="719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44074-501C-F64E-A0DE-16BFF2F6B9B5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05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 marL="216000" marR="0" indent="-216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r>
              <a:rPr lang="en-AU" dirty="0" smtClean="0"/>
              <a:t>Click to Add Business Unit</a:t>
            </a:r>
          </a:p>
        </p:txBody>
      </p:sp>
    </p:spTree>
    <p:extLst>
      <p:ext uri="{BB962C8B-B14F-4D97-AF65-F5344CB8AC3E}">
        <p14:creationId xmlns:p14="http://schemas.microsoft.com/office/powerpoint/2010/main" val="3637967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525" y="6051550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461374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CODATA 2018-07-30  |  Cox  |  Interdisciplinary standards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5" y="3326606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3637756"/>
            <a:ext cx="9142412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3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6643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49" r:id="rId3"/>
    <p:sldLayoutId id="2147483650" r:id="rId4"/>
    <p:sldLayoutId id="2147483655" r:id="rId5"/>
    <p:sldLayoutId id="2147483680" r:id="rId6"/>
    <p:sldLayoutId id="2147483679" r:id="rId7"/>
    <p:sldLayoutId id="2147483661" r:id="rId8"/>
    <p:sldLayoutId id="2147483663" r:id="rId9"/>
    <p:sldLayoutId id="2147483664" r:id="rId10"/>
    <p:sldLayoutId id="2147483667" r:id="rId11"/>
    <p:sldLayoutId id="2147483665" r:id="rId12"/>
    <p:sldLayoutId id="2147483682" r:id="rId13"/>
    <p:sldLayoutId id="2147483681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 smtClean="0">
                <a:solidFill>
                  <a:prstClr val="black">
                    <a:tint val="75000"/>
                  </a:prstClr>
                </a:solidFill>
              </a:rPr>
              <a:t>CODATA 2018-07-30  |  Cox  |  Interdisciplinary standards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F6B8FA2-7668-624B-A296-9A4F1456236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3c.github.io/dxwg/dcat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gif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dw/proposals/ssn-extension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oo.gl/HeVkXp" TargetMode="External"/><Relationship Id="rId4" Type="http://schemas.openxmlformats.org/officeDocument/2006/relationships/hyperlink" Target="https://www.w3.org/TR/prov-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3.org/TR/owl-tim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resource.geosciml.org/vocabulary/timescale/isc2017" TargetMode="External"/><Relationship Id="rId4" Type="http://schemas.openxmlformats.org/officeDocument/2006/relationships/hyperlink" Target="https://doi.org/10.25919/5b4d2b83cbf2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sdw/proposals/ssn-extensions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4440" y="3573016"/>
            <a:ext cx="8467494" cy="1007992"/>
          </a:xfrm>
        </p:spPr>
        <p:txBody>
          <a:bodyPr>
            <a:noAutofit/>
          </a:bodyPr>
          <a:lstStyle/>
          <a:p>
            <a:r>
              <a:rPr lang="en-AU" sz="2800" b="0" dirty="0" smtClean="0"/>
              <a:t>A DCAT profile for science/empirical observations</a:t>
            </a:r>
            <a:endParaRPr lang="en-AU" sz="2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44440" y="4725144"/>
            <a:ext cx="8475710" cy="360040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Simon J D Cox</a:t>
            </a:r>
            <a:endParaRPr lang="en-AU" sz="1800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Land and Water</a:t>
            </a:r>
            <a:endParaRPr lang="en-AU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 bwMode="auto">
          <a:xfrm>
            <a:off x="361950" y="5192811"/>
            <a:ext cx="8042275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400" dirty="0" smtClean="0">
                <a:solidFill>
                  <a:schemeClr val="bg1"/>
                </a:solidFill>
                <a:latin typeface="Calibri" pitchFamily="34" charset="0"/>
              </a:rPr>
              <a:t>2 October 2018</a:t>
            </a:r>
            <a:endParaRPr lang="en-US" sz="14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87242"/>
            <a:ext cx="792088" cy="2790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1" b="16038"/>
          <a:stretch/>
        </p:blipFill>
        <p:spPr>
          <a:xfrm>
            <a:off x="0" y="0"/>
            <a:ext cx="9144000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“Observation” = Act of observation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111B642-03BA-413E-9BF3-A9DB15D631A2}" type="slidenum">
              <a:rPr lang="en-AU" smtClean="0"/>
              <a:pPr>
                <a:defRPr/>
              </a:pPr>
              <a:t>10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94045"/>
            <a:ext cx="4960696" cy="3361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8064" y="6520731"/>
            <a:ext cx="2903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  <a:latin typeface="Consolas" panose="020B0609020204030204" pitchFamily="49" charset="0"/>
              </a:rPr>
              <a:t>https://www.w3.org/TR/vocab-ssn/</a:t>
            </a:r>
          </a:p>
        </p:txBody>
      </p:sp>
      <p:sp>
        <p:nvSpPr>
          <p:cNvPr id="8" name="Oval 7"/>
          <p:cNvSpPr/>
          <p:nvPr/>
        </p:nvSpPr>
        <p:spPr>
          <a:xfrm>
            <a:off x="3131242" y="2612807"/>
            <a:ext cx="936104" cy="47877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983256" y="2518181"/>
            <a:ext cx="1163814" cy="47877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8776" y="1052736"/>
            <a:ext cx="5609951" cy="7451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  <a:tabLst>
                <a:tab pos="1966913" algn="r"/>
                <a:tab pos="2152650" algn="ctr"/>
                <a:tab pos="2327275" algn="l"/>
              </a:tabLst>
            </a:pPr>
            <a:r>
              <a:rPr lang="en-AU" sz="1800" dirty="0" smtClean="0">
                <a:solidFill>
                  <a:srgbClr val="002D36"/>
                </a:solidFill>
              </a:rPr>
              <a:t>	Phenomenon-time 	= 	time result applies to feature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  <a:tabLst>
                <a:tab pos="1966913" algn="r"/>
                <a:tab pos="2152650" algn="ctr"/>
                <a:tab pos="2327275" algn="l"/>
              </a:tabLst>
            </a:pPr>
            <a:r>
              <a:rPr lang="en-AU" sz="1800" dirty="0" smtClean="0">
                <a:solidFill>
                  <a:srgbClr val="002D36"/>
                </a:solidFill>
              </a:rPr>
              <a:t>	Result-time 	= 	time result became available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  <a:tabLst>
                <a:tab pos="3943350" algn="r"/>
                <a:tab pos="4306888" algn="l"/>
              </a:tabLst>
            </a:pPr>
            <a:endParaRPr lang="en-AU" sz="1800" dirty="0" smtClean="0">
              <a:solidFill>
                <a:srgbClr val="002D36"/>
              </a:solidFill>
            </a:endParaRPr>
          </a:p>
          <a:p>
            <a:pPr marL="0" indent="0">
              <a:lnSpc>
                <a:spcPct val="100000"/>
              </a:lnSpc>
              <a:buFont typeface="Arial" pitchFamily="34" charset="0"/>
              <a:buNone/>
              <a:tabLst>
                <a:tab pos="3943350" algn="r"/>
                <a:tab pos="4306888" algn="l"/>
              </a:tabLst>
            </a:pPr>
            <a:endParaRPr lang="en-AU" sz="1800" dirty="0">
              <a:solidFill>
                <a:srgbClr val="002D36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58776" y="4819480"/>
            <a:ext cx="8194364" cy="127381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itchFamily="34" charset="0"/>
              <a:buNone/>
              <a:tabLst>
                <a:tab pos="3681413" algn="r"/>
                <a:tab pos="4213225" algn="l"/>
              </a:tabLst>
            </a:pPr>
            <a:r>
              <a:rPr lang="en-AU" sz="1800" dirty="0" smtClean="0">
                <a:solidFill>
                  <a:srgbClr val="002D36"/>
                </a:solidFill>
              </a:rPr>
              <a:t>	</a:t>
            </a:r>
            <a:r>
              <a:rPr lang="en-AU" sz="1900" dirty="0" smtClean="0">
                <a:solidFill>
                  <a:srgbClr val="002D36"/>
                </a:solidFill>
              </a:rPr>
              <a:t>Sensor observations: 	</a:t>
            </a:r>
            <a:r>
              <a:rPr lang="en-AU" sz="1900" b="1" dirty="0" smtClean="0">
                <a:solidFill>
                  <a:srgbClr val="002D36"/>
                </a:solidFill>
              </a:rPr>
              <a:t>result-time ≥ phenomenon-time</a:t>
            </a:r>
          </a:p>
          <a:p>
            <a:pPr marL="0" indent="0">
              <a:lnSpc>
                <a:spcPct val="110000"/>
              </a:lnSpc>
              <a:buFont typeface="Arial" pitchFamily="34" charset="0"/>
              <a:buNone/>
              <a:tabLst>
                <a:tab pos="3681413" algn="r"/>
                <a:tab pos="4213225" algn="l"/>
              </a:tabLst>
            </a:pPr>
            <a:r>
              <a:rPr lang="en-AU" sz="1900" dirty="0" smtClean="0">
                <a:solidFill>
                  <a:srgbClr val="002D36"/>
                </a:solidFill>
              </a:rPr>
              <a:t>	Forecasts: 	</a:t>
            </a:r>
            <a:r>
              <a:rPr lang="en-AU" sz="1900" b="1" dirty="0" smtClean="0">
                <a:solidFill>
                  <a:srgbClr val="002D36"/>
                </a:solidFill>
              </a:rPr>
              <a:t>result-time &lt; phenomenon-time</a:t>
            </a:r>
          </a:p>
          <a:p>
            <a:pPr marL="0" indent="0">
              <a:lnSpc>
                <a:spcPct val="110000"/>
              </a:lnSpc>
              <a:buNone/>
              <a:tabLst>
                <a:tab pos="3681413" algn="r"/>
                <a:tab pos="4213225" algn="l"/>
              </a:tabLst>
            </a:pPr>
            <a:r>
              <a:rPr lang="en-AU" sz="1900" dirty="0" smtClean="0">
                <a:solidFill>
                  <a:srgbClr val="002D36"/>
                </a:solidFill>
              </a:rPr>
              <a:t>	</a:t>
            </a:r>
            <a:r>
              <a:rPr lang="en-AU" sz="1900" dirty="0" err="1" smtClean="0">
                <a:solidFill>
                  <a:srgbClr val="002D36"/>
                </a:solidFill>
              </a:rPr>
              <a:t>Archeology</a:t>
            </a:r>
            <a:r>
              <a:rPr lang="en-AU" sz="1900" dirty="0" smtClean="0">
                <a:solidFill>
                  <a:srgbClr val="002D36"/>
                </a:solidFill>
              </a:rPr>
              <a:t>, Geology,</a:t>
            </a:r>
            <a:r>
              <a:rPr lang="en-AU" sz="1900" dirty="0">
                <a:solidFill>
                  <a:srgbClr val="002D36"/>
                </a:solidFill>
              </a:rPr>
              <a:t> Cosmology: </a:t>
            </a:r>
            <a:r>
              <a:rPr lang="en-AU" sz="1900" dirty="0" smtClean="0">
                <a:solidFill>
                  <a:srgbClr val="002D36"/>
                </a:solidFill>
              </a:rPr>
              <a:t>	</a:t>
            </a:r>
            <a:r>
              <a:rPr lang="en-AU" sz="1900" b="1" dirty="0" smtClean="0">
                <a:solidFill>
                  <a:srgbClr val="002D36"/>
                </a:solidFill>
              </a:rPr>
              <a:t>result-time &gt;&gt; phenomenon-time</a:t>
            </a:r>
            <a:r>
              <a:rPr lang="en-AU" sz="1900" dirty="0" smtClean="0">
                <a:solidFill>
                  <a:srgbClr val="002D36"/>
                </a:solidFill>
              </a:rPr>
              <a:t/>
            </a:r>
            <a:br>
              <a:rPr lang="en-AU" sz="1900" dirty="0" smtClean="0">
                <a:solidFill>
                  <a:srgbClr val="002D36"/>
                </a:solidFill>
              </a:rPr>
            </a:br>
            <a:r>
              <a:rPr lang="en-AU" sz="1800" dirty="0" smtClean="0">
                <a:solidFill>
                  <a:srgbClr val="002D36"/>
                </a:solidFill>
              </a:rPr>
              <a:t>		</a:t>
            </a:r>
          </a:p>
          <a:p>
            <a:pPr marL="0" indent="0">
              <a:lnSpc>
                <a:spcPct val="110000"/>
              </a:lnSpc>
              <a:buFont typeface="Arial" pitchFamily="34" charset="0"/>
              <a:buNone/>
              <a:tabLst>
                <a:tab pos="3943350" algn="r"/>
                <a:tab pos="4306888" algn="l"/>
              </a:tabLst>
            </a:pPr>
            <a:endParaRPr lang="en-AU" sz="1800" dirty="0" smtClean="0">
              <a:solidFill>
                <a:srgbClr val="002D36"/>
              </a:solidFill>
            </a:endParaRPr>
          </a:p>
          <a:p>
            <a:pPr marL="0" indent="0">
              <a:lnSpc>
                <a:spcPct val="110000"/>
              </a:lnSpc>
              <a:buFont typeface="Arial" pitchFamily="34" charset="0"/>
              <a:buNone/>
              <a:tabLst>
                <a:tab pos="3943350" algn="r"/>
                <a:tab pos="4306888" algn="l"/>
              </a:tabLst>
            </a:pPr>
            <a:endParaRPr lang="en-AU" sz="1800" dirty="0">
              <a:solidFill>
                <a:srgbClr val="002D36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080046" y="4246373"/>
            <a:ext cx="720080" cy="47877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uiExpand="1" build="p"/>
      <p:bldP spid="11" grpId="1" uiExpand="1" build="allAtOnce"/>
      <p:bldP spid="13" grpId="0" uiExpand="1" build="p"/>
      <p:bldP spid="13" grpId="1" build="allAtOnce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Many types of result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088393"/>
            <a:ext cx="8461375" cy="457285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	1.76</a:t>
            </a:r>
            <a:r>
              <a:rPr lang="en-AU" b="1" dirty="0" smtClean="0">
                <a:solidFill>
                  <a:srgbClr val="FF0000"/>
                </a:solidFill>
              </a:rPr>
              <a:t>m</a:t>
            </a:r>
            <a:r>
              <a:rPr lang="en-AU" dirty="0" smtClean="0"/>
              <a:t>	Scaled number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	(-37.908, 145.029) </a:t>
            </a:r>
            <a:r>
              <a:rPr lang="en-AU" b="1" dirty="0" smtClean="0">
                <a:solidFill>
                  <a:srgbClr val="FF0000"/>
                </a:solidFill>
              </a:rPr>
              <a:t>epsg:4326</a:t>
            </a:r>
            <a:r>
              <a:rPr lang="en-AU" dirty="0" smtClean="0"/>
              <a:t>	Vector, Tuple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		Array</a:t>
            </a:r>
            <a:r>
              <a:rPr lang="en-AU" dirty="0"/>
              <a:t>, </a:t>
            </a:r>
            <a:r>
              <a:rPr lang="en-AU" dirty="0" smtClean="0"/>
              <a:t>Image, Field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endParaRPr lang="en-AU" dirty="0" smtClean="0"/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	“Silurian” </a:t>
            </a:r>
            <a:r>
              <a:rPr lang="en-AU" b="1" dirty="0" smtClean="0">
                <a:solidFill>
                  <a:srgbClr val="FF0000"/>
                </a:solidFill>
              </a:rPr>
              <a:t>ISC 2017</a:t>
            </a:r>
            <a:r>
              <a:rPr lang="en-AU" dirty="0" smtClean="0"/>
              <a:t>	Word or concept, classifier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/>
              <a:t>	“poor” </a:t>
            </a:r>
            <a:r>
              <a:rPr lang="en-AU" b="1" dirty="0">
                <a:solidFill>
                  <a:srgbClr val="FF0000"/>
                </a:solidFill>
              </a:rPr>
              <a:t>{reference}</a:t>
            </a:r>
            <a:r>
              <a:rPr lang="en-AU" dirty="0"/>
              <a:t>	Assessment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	“false”	Boolean</a:t>
            </a:r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endParaRPr lang="en-AU" dirty="0" smtClean="0"/>
          </a:p>
          <a:p>
            <a:pPr marL="0" indent="0">
              <a:lnSpc>
                <a:spcPct val="150000"/>
              </a:lnSpc>
              <a:buNone/>
              <a:tabLst>
                <a:tab pos="3943350" algn="r"/>
                <a:tab pos="4306888" algn="l"/>
              </a:tabLst>
            </a:pPr>
            <a:r>
              <a:rPr lang="en-AU" dirty="0" smtClean="0"/>
              <a:t>                      Value of result is tied to a </a:t>
            </a:r>
            <a:r>
              <a:rPr lang="en-AU" b="1" dirty="0" smtClean="0">
                <a:solidFill>
                  <a:srgbClr val="FF0000"/>
                </a:solidFill>
              </a:rPr>
              <a:t>reference system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8" t="30114" r="19638" b="19697"/>
          <a:stretch/>
        </p:blipFill>
        <p:spPr>
          <a:xfrm>
            <a:off x="3179853" y="2060848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2625" y="274638"/>
            <a:ext cx="8461375" cy="852487"/>
          </a:xfrm>
        </p:spPr>
        <p:txBody>
          <a:bodyPr/>
          <a:lstStyle/>
          <a:p>
            <a:r>
              <a:rPr lang="en-AU" dirty="0" smtClean="0"/>
              <a:t>Domain model</a:t>
            </a:r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8544" y="857921"/>
            <a:ext cx="6863378" cy="514753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77992" y="1415157"/>
            <a:ext cx="4671802" cy="1522470"/>
            <a:chOff x="4846509" y="1988840"/>
            <a:chExt cx="4118973" cy="1056117"/>
          </a:xfrm>
        </p:grpSpPr>
        <p:sp>
          <p:nvSpPr>
            <p:cNvPr id="15" name="Rectangle 14"/>
            <p:cNvSpPr/>
            <p:nvPr/>
          </p:nvSpPr>
          <p:spPr>
            <a:xfrm>
              <a:off x="4846509" y="1988840"/>
              <a:ext cx="4090491" cy="1056117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846509" y="2036845"/>
              <a:ext cx="4118973" cy="991246"/>
              <a:chOff x="2579395" y="4941167"/>
              <a:chExt cx="5087460" cy="1318644"/>
            </a:xfrm>
          </p:grpSpPr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217357" y="4941167"/>
                <a:ext cx="2057550" cy="1318644"/>
              </a:xfrm>
              <a:prstGeom prst="rect">
                <a:avLst/>
              </a:prstGeom>
            </p:spPr>
            <p:txBody>
              <a:bodyPr vert="horz" lIns="66462" tIns="33231" rIns="66462" bIns="33231" rtlCol="0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0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Characteristic properties</a:t>
                </a:r>
                <a:endParaRPr lang="en-US" sz="1000" b="1" i="1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15999" lvl="1" indent="0">
                  <a:buNone/>
                </a:pPr>
                <a:r>
                  <a:rPr lang="en-US" sz="1000" i="1" dirty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height</a:t>
                </a:r>
                <a:r>
                  <a:rPr lang="en-US" sz="1000" dirty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</a:p>
              <a:p>
                <a:pPr marL="215999" lvl="1" indent="0">
                  <a:buNone/>
                </a:pPr>
                <a:r>
                  <a:rPr lang="en-US" sz="1000" i="1" dirty="0" err="1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dbh</a:t>
                </a:r>
                <a:r>
                  <a:rPr lang="en-US" sz="1000" dirty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  <a:p>
                <a:pPr marL="215999" lvl="1" indent="0">
                  <a:buNone/>
                </a:pPr>
                <a:r>
                  <a:rPr lang="en-US" sz="1000" i="1" dirty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taxon</a:t>
                </a:r>
                <a:r>
                  <a:rPr lang="en-US" sz="1000" dirty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	</a:t>
                </a:r>
                <a:endParaRPr lang="en-AU" sz="1000" dirty="0">
                  <a:solidFill>
                    <a:srgbClr val="37542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15999" lvl="1" indent="0">
                  <a:buNone/>
                </a:pPr>
                <a:r>
                  <a:rPr lang="en-AU" sz="1000" i="1" dirty="0" smtClean="0">
                    <a:solidFill>
                      <a:srgbClr val="37542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location</a:t>
                </a:r>
                <a:r>
                  <a:rPr lang="en-AU" sz="1000" i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AU" sz="1000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579395" y="4941167"/>
                <a:ext cx="1734312" cy="576064"/>
              </a:xfrm>
              <a:prstGeom prst="rect">
                <a:avLst/>
              </a:prstGeom>
            </p:spPr>
            <p:txBody>
              <a:bodyPr lIns="66462" tIns="33231" rIns="66462" bIns="33231">
                <a:noAutofit/>
              </a:bodyPr>
              <a:lstStyle>
                <a:lvl1pPr marL="0" indent="0" algn="just" defTabSz="99057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Arial" pitchFamily="34" charset="0"/>
                  <a:buNone/>
                  <a:defRPr sz="1000" b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67986" indent="-233993" algn="l" defTabSz="99057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Calibri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01978" indent="-233993" algn="l" defTabSz="99057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Calibri" pitchFamily="34" charset="0"/>
                  <a:buChar char="–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35971" indent="-233993" algn="l" defTabSz="99057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Calibri" pitchFamily="34" charset="0"/>
                  <a:buChar char="–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69964" indent="-233993" algn="l" defTabSz="990570" rtl="0" eaLnBrk="1" latinLnBrk="0" hangingPunct="1">
                  <a:lnSpc>
                    <a:spcPct val="90000"/>
                  </a:lnSpc>
                  <a:spcBef>
                    <a:spcPts val="650"/>
                  </a:spcBef>
                  <a:buFont typeface="Calibri" pitchFamily="34" charset="0"/>
                  <a:buChar char="•"/>
                  <a:tabLst/>
                  <a:defRPr sz="195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724066" indent="-247642" algn="l" defTabSz="9905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19351" indent="-247642" algn="l" defTabSz="9905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14636" indent="-247642" algn="l" defTabSz="9905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09920" indent="-247642" algn="l" defTabSz="99057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Feature type</a:t>
                </a:r>
              </a:p>
              <a:p>
                <a:r>
                  <a:rPr lang="en-US" i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VascularPlantOccurrence</a:t>
                </a:r>
                <a:endParaRPr lang="en-US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817096" y="4941167"/>
                <a:ext cx="1849759" cy="1318644"/>
              </a:xfrm>
              <a:prstGeom prst="rect">
                <a:avLst/>
              </a:prstGeom>
            </p:spPr>
            <p:txBody>
              <a:bodyPr vert="horz" lIns="66462" tIns="33231" rIns="66462" bIns="33231" rtlCol="0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Calibri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5999" lvl="1" indent="0">
                  <a:buNone/>
                </a:pPr>
                <a:r>
                  <a:rPr lang="en-US" sz="1000" b="1" dirty="0">
                    <a:solidFill>
                      <a:schemeClr val="accent2">
                        <a:lumMod val="90000"/>
                        <a:lumOff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Property values</a:t>
                </a:r>
              </a:p>
              <a:p>
                <a:pPr marL="215999" lvl="1" indent="0">
                  <a:buNone/>
                </a:pPr>
                <a:r>
                  <a:rPr lang="en-US" sz="1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91  m</a:t>
                </a:r>
              </a:p>
              <a:p>
                <a:pPr marL="215999" lvl="1" indent="0">
                  <a:buNone/>
                </a:pPr>
                <a:r>
                  <a:rPr lang="en-US" sz="1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1.5 m</a:t>
                </a:r>
              </a:p>
              <a:p>
                <a:pPr marL="215999" lvl="1" indent="0">
                  <a:buNone/>
                </a:pPr>
                <a:r>
                  <a:rPr lang="en-US" sz="1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AU" sz="10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Eucalyptus </a:t>
                </a:r>
                <a:r>
                  <a:rPr lang="en-AU" sz="1000" i="1" dirty="0" err="1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regnans</a:t>
                </a:r>
                <a:endParaRPr lang="en-AU" sz="1000" i="1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15999" lvl="1" indent="0">
                  <a:buNone/>
                </a:pPr>
                <a:r>
                  <a:rPr lang="en-AU" sz="1000" i="1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AU" sz="1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-42.72, 146.81</a:t>
                </a:r>
                <a:r>
                  <a:rPr lang="en-US" sz="1000" dirty="0">
                    <a:solidFill>
                      <a:schemeClr val="accent2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AU" sz="10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3" name="Text Placeholder 4"/>
          <p:cNvSpPr txBox="1">
            <a:spLocks/>
          </p:cNvSpPr>
          <p:nvPr/>
        </p:nvSpPr>
        <p:spPr>
          <a:xfrm>
            <a:off x="684006" y="2632851"/>
            <a:ext cx="4639498" cy="580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tIns="66462" bIns="66462" numCol="2" spcCol="108000"/>
          <a:lstStyle>
            <a:lvl1pPr marL="0" indent="0" algn="just" defTabSz="990570" rtl="0" eaLnBrk="1" latinLnBrk="0" hangingPunct="1">
              <a:lnSpc>
                <a:spcPct val="90000"/>
              </a:lnSpc>
              <a:spcBef>
                <a:spcPts val="650"/>
              </a:spcBef>
              <a:buFont typeface="Arial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7986" indent="-233993" algn="l" defTabSz="990570" rtl="0" eaLnBrk="1" latinLnBrk="0" hangingPunct="1">
              <a:lnSpc>
                <a:spcPct val="90000"/>
              </a:lnSpc>
              <a:spcBef>
                <a:spcPts val="650"/>
              </a:spcBef>
              <a:buFont typeface="Calibri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01978" indent="-233993" algn="l" defTabSz="990570" rtl="0" eaLnBrk="1" latinLnBrk="0" hangingPunct="1">
              <a:lnSpc>
                <a:spcPct val="90000"/>
              </a:lnSpc>
              <a:spcBef>
                <a:spcPts val="650"/>
              </a:spcBef>
              <a:buFont typeface="Calibri" pitchFamily="34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5971" indent="-233993" algn="l" defTabSz="990570" rtl="0" eaLnBrk="1" latinLnBrk="0" hangingPunct="1">
              <a:lnSpc>
                <a:spcPct val="90000"/>
              </a:lnSpc>
              <a:spcBef>
                <a:spcPts val="650"/>
              </a:spcBef>
              <a:buFont typeface="Calibri" pitchFamily="34" charset="0"/>
              <a:buChar char="–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9964" indent="-233993" algn="l" defTabSz="990570" rtl="0" eaLnBrk="1" latinLnBrk="0" hangingPunct="1">
              <a:lnSpc>
                <a:spcPct val="90000"/>
              </a:lnSpc>
              <a:spcBef>
                <a:spcPts val="650"/>
              </a:spcBef>
              <a:buFont typeface="Calibri" pitchFamily="34" charset="0"/>
              <a:buChar char="•"/>
              <a:tabLst/>
              <a:defRPr sz="19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72406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/>
              <a:t>A </a:t>
            </a:r>
            <a:r>
              <a:rPr lang="en-US" sz="1050" b="1" dirty="0"/>
              <a:t>feature type </a:t>
            </a:r>
            <a:br>
              <a:rPr lang="en-US" sz="1050" b="1" dirty="0"/>
            </a:br>
            <a:r>
              <a:rPr lang="en-US" sz="1050" dirty="0"/>
              <a:t>is defined by a set of </a:t>
            </a:r>
            <a:br>
              <a:rPr lang="en-US" sz="1050" dirty="0"/>
            </a:br>
            <a:r>
              <a:rPr lang="en-US" sz="1050" b="1" i="1" dirty="0"/>
              <a:t>characteristic properties</a:t>
            </a:r>
            <a:r>
              <a:rPr lang="en-US" sz="1050" i="1" dirty="0"/>
              <a:t> </a:t>
            </a:r>
          </a:p>
          <a:p>
            <a:pPr algn="r"/>
            <a:r>
              <a:rPr lang="en-US" sz="1050" dirty="0" smtClean="0"/>
              <a:t>	A </a:t>
            </a:r>
            <a:r>
              <a:rPr lang="en-US" sz="1050" b="1" dirty="0"/>
              <a:t>feature instance </a:t>
            </a:r>
            <a:br>
              <a:rPr lang="en-US" sz="1050" b="1" dirty="0"/>
            </a:br>
            <a:r>
              <a:rPr lang="en-US" sz="1050" dirty="0"/>
              <a:t>is defined by the </a:t>
            </a:r>
            <a:br>
              <a:rPr lang="en-US" sz="1050" dirty="0"/>
            </a:br>
            <a:r>
              <a:rPr lang="en-US" sz="1050" b="1" i="1" dirty="0"/>
              <a:t>values of its properties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632" y="3933056"/>
            <a:ext cx="6216046" cy="20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 vocabulary to rule them all?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No way</a:t>
            </a:r>
          </a:p>
          <a:p>
            <a:endParaRPr lang="en-AU" dirty="0"/>
          </a:p>
          <a:p>
            <a:r>
              <a:rPr lang="en-AU" dirty="0" smtClean="0"/>
              <a:t>Separate disciplines have their </a:t>
            </a:r>
            <a:r>
              <a:rPr lang="en-AU" dirty="0"/>
              <a:t>specific </a:t>
            </a:r>
            <a:r>
              <a:rPr lang="en-AU" dirty="0" smtClean="0"/>
              <a:t>requirements, community, prerogative</a:t>
            </a:r>
          </a:p>
          <a:p>
            <a:endParaRPr lang="en-AU" dirty="0"/>
          </a:p>
          <a:p>
            <a:r>
              <a:rPr lang="en-AU" dirty="0" smtClean="0"/>
              <a:t>Each community focuses on specific elements of empirical science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848700"/>
            <a:ext cx="285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“Observation” = Act of observation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725144"/>
            <a:ext cx="2664295" cy="11161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AU" sz="2000" b="1" dirty="0" smtClean="0">
                <a:solidFill>
                  <a:schemeClr val="accent1">
                    <a:lumMod val="50000"/>
                  </a:schemeClr>
                </a:solidFill>
              </a:rPr>
              <a:t>protocols and procedures</a:t>
            </a:r>
            <a:endParaRPr lang="en-AU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89" y="1609003"/>
            <a:ext cx="4465745" cy="302639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19672" y="1790189"/>
            <a:ext cx="2757952" cy="4433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AU" sz="2000" b="1" dirty="0" smtClean="0">
                <a:solidFill>
                  <a:schemeClr val="accent3">
                    <a:lumMod val="75000"/>
                  </a:schemeClr>
                </a:solidFill>
              </a:rPr>
              <a:t>instruments and sensors</a:t>
            </a:r>
            <a:endParaRPr lang="en-AU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64288" y="3212976"/>
            <a:ext cx="1764953" cy="77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2000" b="1" dirty="0" smtClean="0">
                <a:solidFill>
                  <a:srgbClr val="C00000"/>
                </a:solidFill>
              </a:rPr>
              <a:t>observable-properties</a:t>
            </a:r>
            <a:endParaRPr lang="en-AU" sz="2000" b="1" dirty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35896" y="4938422"/>
            <a:ext cx="3404742" cy="12784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AU" sz="2000" dirty="0" smtClean="0">
                <a:solidFill>
                  <a:srgbClr val="7030A0"/>
                </a:solidFill>
              </a:rPr>
              <a:t>Conceptual model of the application-domain including the </a:t>
            </a:r>
            <a:r>
              <a:rPr lang="en-AU" sz="2000" b="1" dirty="0" smtClean="0">
                <a:solidFill>
                  <a:srgbClr val="7030A0"/>
                </a:solidFill>
              </a:rPr>
              <a:t>object types (features)</a:t>
            </a:r>
            <a:endParaRPr lang="en-AU" sz="20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59465" y="3122200"/>
            <a:ext cx="1960807" cy="1602944"/>
          </a:xfrm>
          <a:prstGeom prst="rect">
            <a:avLst/>
          </a:prstGeom>
          <a:noFill/>
          <a:ln w="38100">
            <a:solidFill>
              <a:srgbClr val="A24A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91618" y="995188"/>
            <a:ext cx="7896805" cy="4433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b="1" dirty="0" smtClean="0">
                <a:solidFill>
                  <a:srgbClr val="002D36"/>
                </a:solidFill>
              </a:rPr>
              <a:t>Standard terms, encapsulate the complexity</a:t>
            </a:r>
            <a:endParaRPr lang="en-AU" b="1" dirty="0">
              <a:solidFill>
                <a:srgbClr val="002D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 vocabulary to rule them all?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No way</a:t>
            </a:r>
          </a:p>
          <a:p>
            <a:endParaRPr lang="en-A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Separate disciplines have their </a:t>
            </a:r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specific </a:t>
            </a:r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requirements, traditions, prerogative, community</a:t>
            </a:r>
          </a:p>
          <a:p>
            <a:endParaRPr lang="en-AU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Each focuses on specific elements of empirical science </a:t>
            </a:r>
          </a:p>
          <a:p>
            <a:endParaRPr lang="en-AU" dirty="0"/>
          </a:p>
          <a:p>
            <a:r>
              <a:rPr lang="en-AU" dirty="0" smtClean="0"/>
              <a:t>This model labels the boxes where specialists focus their work</a:t>
            </a:r>
          </a:p>
          <a:p>
            <a:endParaRPr lang="en-AU" dirty="0"/>
          </a:p>
          <a:p>
            <a:r>
              <a:rPr lang="en-AU" dirty="0" smtClean="0"/>
              <a:t>Common </a:t>
            </a:r>
            <a:r>
              <a:rPr lang="en-AU" b="1" dirty="0" smtClean="0"/>
              <a:t>high-level </a:t>
            </a:r>
            <a:r>
              <a:rPr lang="en-AU" dirty="0" smtClean="0"/>
              <a:t>vocabulary makes mapping between disciplines easier, not frictionless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13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DCAT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0" y="5609710"/>
            <a:ext cx="341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https://w3c.github.io/dxwg/dcat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898724"/>
            <a:ext cx="4680198" cy="5005045"/>
          </a:xfrm>
        </p:spPr>
      </p:pic>
      <p:sp>
        <p:nvSpPr>
          <p:cNvPr id="12" name="TextBox 11"/>
          <p:cNvSpPr txBox="1"/>
          <p:nvPr/>
        </p:nvSpPr>
        <p:spPr>
          <a:xfrm>
            <a:off x="251520" y="1127125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W3C Dataset </a:t>
            </a:r>
            <a:r>
              <a:rPr lang="en-AU" dirty="0" smtClean="0"/>
              <a:t>catalog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32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DCAT science profile?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W3C ontology mashup: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Controlled </a:t>
            </a:r>
            <a:r>
              <a:rPr lang="en-AU" dirty="0"/>
              <a:t>vocabularies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Observation properties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Project context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17" y="247035"/>
            <a:ext cx="4407371" cy="5717509"/>
          </a:xfrm>
        </p:spPr>
      </p:pic>
      <p:grpSp>
        <p:nvGrpSpPr>
          <p:cNvPr id="27" name="Group 26"/>
          <p:cNvGrpSpPr/>
          <p:nvPr/>
        </p:nvGrpSpPr>
        <p:grpSpPr>
          <a:xfrm>
            <a:off x="3275856" y="3068960"/>
            <a:ext cx="4104456" cy="720080"/>
            <a:chOff x="3275856" y="3068960"/>
            <a:chExt cx="4104456" cy="72008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3275856" y="3212976"/>
              <a:ext cx="2232248" cy="216024"/>
            </a:xfrm>
            <a:prstGeom prst="straightConnector1">
              <a:avLst/>
            </a:prstGeom>
            <a:ln w="571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508104" y="3068960"/>
              <a:ext cx="1872208" cy="72008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39752" y="3573016"/>
            <a:ext cx="6480398" cy="1368152"/>
            <a:chOff x="2339752" y="3573016"/>
            <a:chExt cx="6480398" cy="1368152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2339752" y="4221088"/>
              <a:ext cx="5688632" cy="395772"/>
            </a:xfrm>
            <a:prstGeom prst="straightConnector1">
              <a:avLst/>
            </a:prstGeom>
            <a:ln w="571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028384" y="3573016"/>
              <a:ext cx="791766" cy="13681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47864" y="368487"/>
            <a:ext cx="2649412" cy="1836377"/>
            <a:chOff x="3347864" y="368487"/>
            <a:chExt cx="2649412" cy="183637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347864" y="620688"/>
              <a:ext cx="1512168" cy="1584176"/>
            </a:xfrm>
            <a:prstGeom prst="straightConnector1">
              <a:avLst/>
            </a:prstGeom>
            <a:ln w="571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860031" y="368487"/>
              <a:ext cx="1137245" cy="46822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757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2773064" cy="852487"/>
          </a:xfrm>
        </p:spPr>
        <p:txBody>
          <a:bodyPr>
            <a:normAutofit fontScale="90000"/>
          </a:bodyPr>
          <a:lstStyle/>
          <a:p>
            <a:r>
              <a:rPr lang="en-AU" dirty="0"/>
              <a:t>DCAT </a:t>
            </a:r>
            <a:r>
              <a:rPr lang="en-AU" dirty="0" smtClean="0"/>
              <a:t>Science profile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5405"/>
            <a:ext cx="6120680" cy="5617407"/>
          </a:xfrm>
        </p:spPr>
      </p:pic>
      <p:sp>
        <p:nvSpPr>
          <p:cNvPr id="10" name="TextBox 9"/>
          <p:cNvSpPr txBox="1"/>
          <p:nvPr/>
        </p:nvSpPr>
        <p:spPr>
          <a:xfrm>
            <a:off x="251520" y="1547500"/>
            <a:ext cx="274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Collections of Observations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477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45" y="3730771"/>
            <a:ext cx="3054023" cy="2290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68" y="552111"/>
            <a:ext cx="2286000" cy="1714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6" y="980728"/>
            <a:ext cx="1508760" cy="2009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9" y="3465165"/>
            <a:ext cx="4972050" cy="212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29744"/>
            <a:ext cx="3514908" cy="2343272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Sampling</a:t>
            </a:r>
            <a:endParaRPr lang="en-AU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8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Discipline standards</a:t>
            </a:r>
          </a:p>
          <a:p>
            <a:r>
              <a:rPr lang="en-AU" dirty="0" smtClean="0"/>
              <a:t>X-disciplinary vocabulary for </a:t>
            </a:r>
            <a:r>
              <a:rPr lang="en-AU" dirty="0"/>
              <a:t>o</a:t>
            </a:r>
            <a:r>
              <a:rPr lang="en-AU" dirty="0" smtClean="0"/>
              <a:t>bservations and sampling</a:t>
            </a:r>
            <a:endParaRPr lang="en-AU" dirty="0"/>
          </a:p>
          <a:p>
            <a:r>
              <a:rPr lang="en-AU" dirty="0" smtClean="0"/>
              <a:t>Dataset and data-service metadata</a:t>
            </a:r>
          </a:p>
          <a:p>
            <a:r>
              <a:rPr lang="en-AU" dirty="0"/>
              <a:t>Publishing machine-readable definitions </a:t>
            </a:r>
          </a:p>
          <a:p>
            <a:endParaRPr lang="en-AU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901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Sample = result of Act-of-sampling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sz="2000" dirty="0" smtClean="0"/>
              <a:t>A ‘sample’ is a thing </a:t>
            </a:r>
            <a:r>
              <a:rPr lang="en-AU" sz="2000" dirty="0"/>
              <a:t>or subset </a:t>
            </a:r>
            <a:r>
              <a:rPr lang="en-AU" sz="2000" dirty="0" smtClean="0"/>
              <a:t>which </a:t>
            </a:r>
            <a:r>
              <a:rPr lang="en-AU" sz="2000" dirty="0"/>
              <a:t>is intended to be representative of a larger thing or </a:t>
            </a:r>
            <a:r>
              <a:rPr lang="en-AU" sz="2000" dirty="0" smtClean="0"/>
              <a:t>set 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AU" sz="2000" dirty="0" smtClean="0"/>
              <a:t>… created </a:t>
            </a:r>
            <a:r>
              <a:rPr lang="en-AU" sz="2000" dirty="0"/>
              <a:t>or selected for the purpose of making observations </a:t>
            </a:r>
            <a:r>
              <a:rPr lang="en-AU" sz="2000" dirty="0" smtClean="0"/>
              <a:t>to </a:t>
            </a:r>
            <a:r>
              <a:rPr lang="en-AU" sz="2000" dirty="0"/>
              <a:t>determine the value of one or more properties, traits or qualities of the larger </a:t>
            </a:r>
            <a:r>
              <a:rPr lang="en-AU" sz="2000" dirty="0" smtClean="0"/>
              <a:t>thing </a:t>
            </a:r>
          </a:p>
          <a:p>
            <a:pPr marL="0" indent="0">
              <a:lnSpc>
                <a:spcPct val="120000"/>
              </a:lnSpc>
              <a:buNone/>
            </a:pPr>
            <a:endParaRPr lang="en-AU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AU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AU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D21A8-675D-44A2-AEB8-9958FDEBFB90}" type="slidenum">
              <a:rPr lang="en-AU" smtClean="0"/>
              <a:t>20</a:t>
            </a:fld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4540787" y="4913568"/>
            <a:ext cx="4572000" cy="6832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AU" sz="1600" dirty="0"/>
              <a:t>The essential property of a sample is the 'is-sample-of' relationship with the larger thing.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52120" y="6412580"/>
            <a:ext cx="2992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accent2">
                    <a:lumMod val="10000"/>
                    <a:lumOff val="90000"/>
                  </a:schemeClr>
                </a:solidFill>
                <a:latin typeface="Consolas" panose="020B0609020204030204" pitchFamily="49" charset="0"/>
              </a:rPr>
              <a:t>https://goo.gl/KBvkgW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38" y="1484784"/>
            <a:ext cx="4355170" cy="2997274"/>
          </a:xfrm>
        </p:spPr>
      </p:pic>
      <p:sp>
        <p:nvSpPr>
          <p:cNvPr id="14" name="Oval 13"/>
          <p:cNvSpPr/>
          <p:nvPr/>
        </p:nvSpPr>
        <p:spPr>
          <a:xfrm>
            <a:off x="6131707" y="3665120"/>
            <a:ext cx="2866405" cy="104622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8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Types of sample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3901788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 smtClean="0"/>
              <a:t>A </a:t>
            </a:r>
            <a:r>
              <a:rPr lang="en-AU" b="1" dirty="0"/>
              <a:t>material sample or specimen </a:t>
            </a:r>
            <a:r>
              <a:rPr lang="en-AU" dirty="0"/>
              <a:t>is typically selected to allow ex-situ </a:t>
            </a:r>
            <a:r>
              <a:rPr lang="en-AU" dirty="0" smtClean="0"/>
              <a:t>observations</a:t>
            </a:r>
            <a:endParaRPr lang="en-AU" dirty="0"/>
          </a:p>
          <a:p>
            <a:pPr marL="0" indent="0">
              <a:lnSpc>
                <a:spcPct val="120000"/>
              </a:lnSpc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buNone/>
            </a:pPr>
            <a:r>
              <a:rPr lang="en-AU" dirty="0"/>
              <a:t>A </a:t>
            </a:r>
            <a:r>
              <a:rPr lang="en-AU" b="1" dirty="0"/>
              <a:t>statistical sample or subset </a:t>
            </a:r>
            <a:r>
              <a:rPr lang="en-AU" dirty="0"/>
              <a:t>is a specified number of individuals from a </a:t>
            </a:r>
            <a:r>
              <a:rPr lang="en-AU" dirty="0" smtClean="0"/>
              <a:t>population</a:t>
            </a:r>
            <a:endParaRPr lang="en-AU" dirty="0"/>
          </a:p>
          <a:p>
            <a:pPr marL="0" indent="0">
              <a:lnSpc>
                <a:spcPct val="120000"/>
              </a:lnSpc>
              <a:buNone/>
            </a:pPr>
            <a:endParaRPr lang="en-AU" dirty="0"/>
          </a:p>
          <a:p>
            <a:pPr marL="0" indent="0">
              <a:lnSpc>
                <a:spcPct val="120000"/>
              </a:lnSpc>
              <a:buNone/>
            </a:pPr>
            <a:r>
              <a:rPr lang="en-AU" dirty="0"/>
              <a:t>A </a:t>
            </a:r>
            <a:r>
              <a:rPr lang="en-AU" b="1" dirty="0"/>
              <a:t>spatio-temporal sample </a:t>
            </a:r>
            <a:r>
              <a:rPr lang="en-AU" dirty="0"/>
              <a:t>may have the same dimension but a smaller extent than the thing which it represents, </a:t>
            </a:r>
            <a:endParaRPr lang="en-AU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AU" dirty="0" smtClean="0"/>
              <a:t>or a </a:t>
            </a:r>
            <a:r>
              <a:rPr lang="en-AU" dirty="0"/>
              <a:t>lower topologic dimension than the thing which it </a:t>
            </a:r>
            <a:r>
              <a:rPr lang="en-AU" dirty="0" smtClean="0"/>
              <a:t>represents</a:t>
            </a:r>
            <a:endParaRPr lang="en-AU" dirty="0"/>
          </a:p>
          <a:p>
            <a:pPr marL="0" indent="0">
              <a:lnSpc>
                <a:spcPct val="120000"/>
              </a:lnSpc>
              <a:buNone/>
            </a:pP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0CD21A8-675D-44A2-AEB8-9958FDEBFB90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1" r="35825" b="41592"/>
          <a:stretch/>
        </p:blipFill>
        <p:spPr>
          <a:xfrm>
            <a:off x="6047576" y="204301"/>
            <a:ext cx="2877602" cy="2180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63" y="4485169"/>
            <a:ext cx="3225814" cy="2152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03" y="2609240"/>
            <a:ext cx="2273270" cy="268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63" y="2280751"/>
            <a:ext cx="20097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4038599" cy="852487"/>
          </a:xfrm>
        </p:spPr>
        <p:txBody>
          <a:bodyPr/>
          <a:lstStyle/>
          <a:p>
            <a:r>
              <a:rPr lang="en-AU" dirty="0" smtClean="0"/>
              <a:t>Sampling chains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Similar patterns apply to samples</a:t>
            </a:r>
            <a:endParaRPr lang="en-AU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4572000" y="1556792"/>
            <a:ext cx="3960440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572000" y="3789040"/>
            <a:ext cx="3960440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99" y="274638"/>
            <a:ext cx="3685325" cy="5721462"/>
          </a:xfrm>
        </p:spPr>
      </p:pic>
      <p:sp>
        <p:nvSpPr>
          <p:cNvPr id="11" name="Rectangle 10"/>
          <p:cNvSpPr/>
          <p:nvPr/>
        </p:nvSpPr>
        <p:spPr>
          <a:xfrm>
            <a:off x="189549" y="5609710"/>
            <a:ext cx="551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https://w3c.github.io/sdw/proposals/ssn-extensions</a:t>
            </a:r>
            <a:r>
              <a:rPr lang="en-AU" dirty="0" smtClean="0">
                <a:hlinkClick r:id="rId3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56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4038599" cy="852487"/>
          </a:xfrm>
        </p:spPr>
        <p:txBody>
          <a:bodyPr/>
          <a:lstStyle/>
          <a:p>
            <a:r>
              <a:rPr lang="en-AU" dirty="0" smtClean="0"/>
              <a:t>Sample preparation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Details of sample preparation chains can be recorded using PROV-O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026" name="Picture 2" descr="https://lh3.googleusercontent.com/NAD2j6sHBgddD313mFaSyzQsPV_MB0rtQvEPbWS5TBspHevZvEH8L5WnZpCrQRWxq1IIgS7IerKzF-wLnVvuKdsRHXoQUM56yVEKE7OBazpSvDAXMd0XJ45QWKnLwkklZIGfxSK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13" y="476672"/>
            <a:ext cx="3714750" cy="5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9512" y="5373216"/>
            <a:ext cx="5513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https://www.w3.org/TR/prov-o</a:t>
            </a:r>
            <a:r>
              <a:rPr lang="en-AU" dirty="0" smtClean="0">
                <a:hlinkClick r:id="rId4"/>
              </a:rPr>
              <a:t>/</a:t>
            </a:r>
            <a:endParaRPr lang="en-AU" dirty="0" smtClean="0"/>
          </a:p>
          <a:p>
            <a:r>
              <a:rPr lang="en-AU" i="1" dirty="0" smtClean="0"/>
              <a:t>Provenance-of-things</a:t>
            </a:r>
            <a:r>
              <a:rPr lang="en-AU" sz="1200" i="1" dirty="0" smtClean="0"/>
              <a:t> - </a:t>
            </a:r>
            <a:r>
              <a:rPr lang="en-AU" dirty="0" smtClean="0">
                <a:hlinkClick r:id="rId5"/>
              </a:rPr>
              <a:t>https</a:t>
            </a:r>
            <a:r>
              <a:rPr lang="en-AU" dirty="0">
                <a:hlinkClick r:id="rId5"/>
              </a:rPr>
              <a:t>://</a:t>
            </a:r>
            <a:r>
              <a:rPr lang="en-AU" dirty="0" smtClean="0">
                <a:hlinkClick r:id="rId5"/>
              </a:rPr>
              <a:t>goo.gl/HeVkXp</a:t>
            </a:r>
            <a:endParaRPr lang="en-AU" sz="1200" i="1" dirty="0"/>
          </a:p>
        </p:txBody>
      </p:sp>
    </p:spTree>
    <p:extLst>
      <p:ext uri="{BB962C8B-B14F-4D97-AF65-F5344CB8AC3E}">
        <p14:creationId xmlns:p14="http://schemas.microsoft.com/office/powerpoint/2010/main" val="13591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358774" y="3717032"/>
            <a:ext cx="2413026" cy="1539200"/>
          </a:xfrm>
        </p:spPr>
        <p:txBody>
          <a:bodyPr numCol="1">
            <a:normAutofit/>
          </a:bodyPr>
          <a:lstStyle/>
          <a:p>
            <a:pPr>
              <a:lnSpc>
                <a:spcPct val="80000"/>
              </a:lnSpc>
              <a:spcAft>
                <a:spcPct val="0"/>
              </a:spcAft>
            </a:pPr>
            <a:r>
              <a:rPr lang="en-US" sz="1500" dirty="0" smtClean="0"/>
              <a:t>Land and Water</a:t>
            </a:r>
          </a:p>
          <a:p>
            <a:pPr lvl="1">
              <a:lnSpc>
                <a:spcPct val="80000"/>
              </a:lnSpc>
              <a:tabLst>
                <a:tab pos="355600" algn="l"/>
              </a:tabLst>
            </a:pPr>
            <a:r>
              <a:rPr lang="en-US" sz="1500" dirty="0" smtClean="0"/>
              <a:t>Simon Cox</a:t>
            </a:r>
            <a:br>
              <a:rPr lang="en-US" sz="1500" dirty="0" smtClean="0"/>
            </a:br>
            <a:r>
              <a:rPr lang="en-US" sz="1500" dirty="0" smtClean="0"/>
              <a:t>Research Scientist</a:t>
            </a:r>
          </a:p>
          <a:p>
            <a:pPr marL="270000" lvl="2" indent="-270000">
              <a:lnSpc>
                <a:spcPct val="80000"/>
              </a:lnSpc>
              <a:spcAft>
                <a:spcPct val="0"/>
              </a:spcAft>
            </a:pPr>
            <a:r>
              <a:rPr lang="en-US" sz="1500" b="1" dirty="0" smtClean="0"/>
              <a:t>t</a:t>
            </a:r>
            <a:r>
              <a:rPr lang="en-US" sz="1500" dirty="0" smtClean="0"/>
              <a:t>	 +61 3 9545 2365</a:t>
            </a:r>
          </a:p>
          <a:p>
            <a:pPr marL="0" lvl="2" indent="0">
              <a:lnSpc>
                <a:spcPct val="80000"/>
              </a:lnSpc>
              <a:spcAft>
                <a:spcPct val="0"/>
              </a:spcAft>
            </a:pPr>
            <a:r>
              <a:rPr lang="en-US" sz="1500" b="1" dirty="0" smtClean="0"/>
              <a:t>e</a:t>
            </a:r>
            <a:r>
              <a:rPr lang="en-US" sz="1500" dirty="0" smtClean="0"/>
              <a:t>	simon.cox@csiro.au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b="1" dirty="0" smtClean="0"/>
              <a:t>w</a:t>
            </a:r>
            <a:r>
              <a:rPr lang="en-US" sz="1500" dirty="0" smtClean="0"/>
              <a:t>	www.csiro.au</a:t>
            </a:r>
          </a:p>
          <a:p>
            <a:pPr marL="0" lvl="2" indent="0">
              <a:lnSpc>
                <a:spcPct val="80000"/>
              </a:lnSpc>
              <a:spcAft>
                <a:spcPct val="0"/>
              </a:spcAft>
            </a:pPr>
            <a:endParaRPr lang="en-US" sz="1500" dirty="0"/>
          </a:p>
          <a:p>
            <a:pPr marL="0" lvl="2" indent="0">
              <a:lnSpc>
                <a:spcPct val="80000"/>
              </a:lnSpc>
              <a:spcAft>
                <a:spcPct val="0"/>
              </a:spcAft>
            </a:pPr>
            <a:endParaRPr lang="en-US" sz="1500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rtl="0" eaLnBrk="1" latinLnBrk="0" hangingPunct="1"/>
            <a:r>
              <a:rPr lang="en-AU" sz="1200" b="1" kern="1200" cap="all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Land and water</a:t>
            </a:r>
            <a:endParaRPr lang="en-AU" dirty="0">
              <a:effectLst/>
            </a:endParaRPr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66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OWL-Time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59" y="1916832"/>
            <a:ext cx="4731764" cy="2816526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" r="33119" b="14354"/>
          <a:stretch/>
        </p:blipFill>
        <p:spPr>
          <a:xfrm>
            <a:off x="179512" y="1700808"/>
            <a:ext cx="3672408" cy="3363141"/>
          </a:xfrm>
        </p:spPr>
      </p:pic>
      <p:sp>
        <p:nvSpPr>
          <p:cNvPr id="15" name="Rectangle 14"/>
          <p:cNvSpPr/>
          <p:nvPr/>
        </p:nvSpPr>
        <p:spPr>
          <a:xfrm>
            <a:off x="330200" y="5599474"/>
            <a:ext cx="349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https://www.w3.org/TR/owl-time</a:t>
            </a:r>
            <a:r>
              <a:rPr lang="en-AU" dirty="0" smtClean="0">
                <a:hlinkClick r:id="rId4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04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Geologic timescale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7125"/>
            <a:ext cx="4836127" cy="388524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29" y="0"/>
            <a:ext cx="401737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5544" y="5229200"/>
            <a:ext cx="5200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>
                <a:hlinkClick r:id="rId4"/>
              </a:rPr>
              <a:t>https://</a:t>
            </a:r>
            <a:r>
              <a:rPr lang="en-AU" sz="1600" dirty="0" smtClean="0">
                <a:hlinkClick r:id="rId4"/>
              </a:rPr>
              <a:t>doi.org/10.25919/5b4d2b83cbf2d</a:t>
            </a:r>
            <a:endParaRPr lang="en-AU" sz="1600" dirty="0" smtClean="0"/>
          </a:p>
          <a:p>
            <a:r>
              <a:rPr lang="en-AU" sz="1600" dirty="0">
                <a:hlinkClick r:id="rId5"/>
              </a:rPr>
              <a:t>http://</a:t>
            </a:r>
            <a:r>
              <a:rPr lang="en-AU" sz="1600" dirty="0" smtClean="0">
                <a:hlinkClick r:id="rId5"/>
              </a:rPr>
              <a:t>resource.geosciml.org/vocabulary/timescale/isc2017</a:t>
            </a:r>
            <a:r>
              <a:rPr lang="en-AU" sz="1600" dirty="0" smtClean="0"/>
              <a:t> 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747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ChronostratChart201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 rot="5400000">
            <a:off x="1365034" y="-1329535"/>
            <a:ext cx="6409944" cy="90690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CODATA 2018-07-30  |  Cox  |  Interdisciplinary standards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2160" y="1484784"/>
            <a:ext cx="3022181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C00000"/>
                </a:solidFill>
              </a:rPr>
              <a:t>PDF image - also not machine-processable!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89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871169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9093" y="1976114"/>
            <a:ext cx="3274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C00000"/>
                </a:solidFill>
              </a:rPr>
              <a:t>A web page – not directly interpretable </a:t>
            </a:r>
            <a:r>
              <a:rPr lang="en-AU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AU" sz="2400" b="1" dirty="0">
              <a:solidFill>
                <a:srgbClr val="C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131840" y="-8380"/>
            <a:ext cx="720080" cy="47877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551"/>
            <a:ext cx="9144000" cy="58828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576" y="4365104"/>
            <a:ext cx="3960440" cy="360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4788024" y="4110171"/>
            <a:ext cx="4248472" cy="70788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rgbClr val="C00000"/>
                </a:solidFill>
              </a:rPr>
              <a:t>PDF </a:t>
            </a:r>
            <a:r>
              <a:rPr lang="en-AU" sz="2000" b="1" dirty="0">
                <a:solidFill>
                  <a:srgbClr val="C00000"/>
                </a:solidFill>
              </a:rPr>
              <a:t>+</a:t>
            </a:r>
            <a:r>
              <a:rPr lang="en-AU" sz="2000" b="1" dirty="0" smtClean="0">
                <a:solidFill>
                  <a:srgbClr val="C00000"/>
                </a:solidFill>
              </a:rPr>
              <a:t> Excel table </a:t>
            </a:r>
            <a:br>
              <a:rPr lang="en-AU" sz="2000" b="1" dirty="0" smtClean="0">
                <a:solidFill>
                  <a:srgbClr val="C00000"/>
                </a:solidFill>
              </a:rPr>
            </a:br>
            <a:r>
              <a:rPr lang="en-AU" sz="2000" b="1" dirty="0" smtClean="0">
                <a:solidFill>
                  <a:srgbClr val="C00000"/>
                </a:solidFill>
              </a:rPr>
              <a:t>(better, but still not Linked Data)</a:t>
            </a:r>
          </a:p>
        </p:txBody>
      </p:sp>
    </p:spTree>
    <p:extLst>
      <p:ext uri="{BB962C8B-B14F-4D97-AF65-F5344CB8AC3E}">
        <p14:creationId xmlns:p14="http://schemas.microsoft.com/office/powerpoint/2010/main" val="154045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Discipline standards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Clinical data – HL7 – </a:t>
            </a:r>
            <a:r>
              <a:rPr lang="en-AU" dirty="0" smtClean="0"/>
              <a:t>FHIR; DATS</a:t>
            </a:r>
            <a:endParaRPr lang="en-AU" dirty="0" smtClean="0"/>
          </a:p>
          <a:p>
            <a:r>
              <a:rPr lang="en-AU" dirty="0" smtClean="0"/>
              <a:t>Life sciences – OBO – OBI, </a:t>
            </a:r>
            <a:r>
              <a:rPr lang="en-AU" dirty="0" smtClean="0"/>
              <a:t>ENVO; EML</a:t>
            </a:r>
            <a:endParaRPr lang="en-AU" dirty="0" smtClean="0"/>
          </a:p>
          <a:p>
            <a:r>
              <a:rPr lang="en-AU" dirty="0"/>
              <a:t>Biodiversity - IUBS/TDWG – Darwin Core </a:t>
            </a:r>
          </a:p>
          <a:p>
            <a:r>
              <a:rPr lang="en-AU" dirty="0" smtClean="0"/>
              <a:t>Geology – IUGS/CGI – GeoSciML</a:t>
            </a:r>
          </a:p>
          <a:p>
            <a:r>
              <a:rPr lang="en-AU" dirty="0" smtClean="0"/>
              <a:t>Stratigraphy – IUGS/ICS  – Intl. Chronostratigraphic Chart</a:t>
            </a:r>
          </a:p>
          <a:p>
            <a:r>
              <a:rPr lang="en-AU" dirty="0" smtClean="0"/>
              <a:t>Crystallography – IUCr – CIF </a:t>
            </a:r>
          </a:p>
          <a:p>
            <a:r>
              <a:rPr lang="en-AU" dirty="0" smtClean="0"/>
              <a:t>Social Sciences – DDI </a:t>
            </a:r>
          </a:p>
          <a:p>
            <a:r>
              <a:rPr lang="en-AU" dirty="0" smtClean="0"/>
              <a:t>… </a:t>
            </a:r>
          </a:p>
          <a:p>
            <a:endParaRPr lang="en-AU" dirty="0"/>
          </a:p>
          <a:p>
            <a:r>
              <a:rPr lang="en-AU" dirty="0" smtClean="0"/>
              <a:t>Task Group on </a:t>
            </a:r>
            <a:br>
              <a:rPr lang="en-AU" dirty="0" smtClean="0"/>
            </a:br>
            <a:r>
              <a:rPr lang="en-AU" dirty="0" smtClean="0"/>
              <a:t>	“Coordinating data standards amongst data unions”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728776"/>
            <a:ext cx="1253263" cy="9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008"/>
            <a:ext cx="9144000" cy="62039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851920" y="1556792"/>
            <a:ext cx="3672408" cy="194421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0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4114332" cy="1673448"/>
          </a:xfrm>
        </p:spPr>
        <p:txBody>
          <a:bodyPr/>
          <a:lstStyle/>
          <a:p>
            <a:r>
              <a:rPr lang="en-AU" dirty="0" smtClean="0"/>
              <a:t>What does ‘machine readable’ look like? 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58774" y="4797152"/>
            <a:ext cx="4422775" cy="997224"/>
          </a:xfrm>
        </p:spPr>
        <p:txBody>
          <a:bodyPr>
            <a:normAutofit/>
          </a:bodyPr>
          <a:lstStyle/>
          <a:p>
            <a:r>
              <a:rPr lang="en-AU" sz="2000" dirty="0" smtClean="0"/>
              <a:t>A URI for each term</a:t>
            </a:r>
          </a:p>
          <a:p>
            <a:r>
              <a:rPr lang="en-AU" sz="2000" dirty="0" smtClean="0"/>
              <a:t>Structured values, </a:t>
            </a:r>
            <a:br>
              <a:rPr lang="en-AU" sz="2000" dirty="0" smtClean="0"/>
            </a:br>
            <a:r>
              <a:rPr lang="en-AU" sz="2000" dirty="0" smtClean="0"/>
              <a:t>references to other vocabularies</a:t>
            </a:r>
          </a:p>
          <a:p>
            <a:endParaRPr lang="en-AU" sz="2000" dirty="0"/>
          </a:p>
          <a:p>
            <a:endParaRPr lang="en-AU" sz="2000" dirty="0" smtClean="0"/>
          </a:p>
          <a:p>
            <a:endParaRPr lang="en-AU" sz="2000" dirty="0"/>
          </a:p>
          <a:p>
            <a:endParaRPr lang="en-AU" sz="2000" dirty="0" smtClean="0"/>
          </a:p>
          <a:p>
            <a:endParaRPr lang="en-AU" sz="2000" dirty="0"/>
          </a:p>
          <a:p>
            <a:endParaRPr lang="en-AU" sz="2000" dirty="0" smtClean="0"/>
          </a:p>
          <a:p>
            <a:endParaRPr lang="en-AU" sz="2000" dirty="0"/>
          </a:p>
          <a:p>
            <a:endParaRPr lang="en-AU" sz="2000" dirty="0" smtClean="0"/>
          </a:p>
          <a:p>
            <a:endParaRPr lang="en-AU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6179"/>
            <a:ext cx="4441851" cy="6849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08" y="2204864"/>
            <a:ext cx="9144000" cy="2197466"/>
          </a:xfrm>
          <a:prstGeom prst="rect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5009017" y="1646940"/>
            <a:ext cx="3505638" cy="30709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ounded Rectangle 10"/>
          <p:cNvSpPr/>
          <p:nvPr/>
        </p:nvSpPr>
        <p:spPr>
          <a:xfrm>
            <a:off x="472460" y="2368528"/>
            <a:ext cx="5899739" cy="203380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2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Example/Opportunity?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Geodetic reference systems</a:t>
            </a:r>
          </a:p>
          <a:p>
            <a:pPr lvl="1"/>
            <a:r>
              <a:rPr lang="en-AU" dirty="0" smtClean="0"/>
              <a:t>British National Grid</a:t>
            </a:r>
          </a:p>
          <a:p>
            <a:pPr lvl="1"/>
            <a:r>
              <a:rPr lang="en-AU" dirty="0" smtClean="0"/>
              <a:t>WGS84</a:t>
            </a:r>
          </a:p>
          <a:p>
            <a:pPr lvl="1"/>
            <a:r>
              <a:rPr lang="en-AU" dirty="0" smtClean="0"/>
              <a:t>GDA94, 2016, 2020</a:t>
            </a:r>
          </a:p>
          <a:p>
            <a:pPr lvl="1"/>
            <a:r>
              <a:rPr lang="en-AU" dirty="0" smtClean="0"/>
              <a:t>Various state </a:t>
            </a:r>
            <a:r>
              <a:rPr lang="en-AU" dirty="0" err="1" smtClean="0"/>
              <a:t>datums</a:t>
            </a:r>
            <a:r>
              <a:rPr lang="en-AU" dirty="0" smtClean="0"/>
              <a:t> … </a:t>
            </a:r>
          </a:p>
          <a:p>
            <a:pPr lvl="1"/>
            <a:endParaRPr lang="en-AU" dirty="0"/>
          </a:p>
          <a:p>
            <a:r>
              <a:rPr lang="en-AU" dirty="0"/>
              <a:t>Critical business requirement</a:t>
            </a:r>
          </a:p>
          <a:p>
            <a:r>
              <a:rPr lang="en-AU" dirty="0"/>
              <a:t>European Petroleum Survey Group – EPSG (now OGP)</a:t>
            </a:r>
          </a:p>
          <a:p>
            <a:pPr marL="216000" lvl="1" indent="0">
              <a:buNone/>
            </a:pPr>
            <a:r>
              <a:rPr lang="en-AU" dirty="0">
                <a:sym typeface="Wingdings" panose="05000000000000000000" pitchFamily="2" charset="2"/>
              </a:rPr>
              <a:t> EPSG database 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pPr marL="216000" lvl="1" indent="0">
              <a:buNone/>
            </a:pP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>
                <a:sym typeface="Wingdings" panose="05000000000000000000" pitchFamily="2" charset="2"/>
              </a:rPr>
              <a:t>De-facto standard 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Recognised by ISO TC/211</a:t>
            </a:r>
          </a:p>
          <a:p>
            <a:r>
              <a:rPr lang="en-AU" i="1" dirty="0" smtClean="0">
                <a:sym typeface="Wingdings" panose="05000000000000000000" pitchFamily="2" charset="2"/>
              </a:rPr>
              <a:t>Access</a:t>
            </a:r>
            <a:r>
              <a:rPr lang="en-AU" dirty="0" smtClean="0">
                <a:sym typeface="Wingdings" panose="05000000000000000000" pitchFamily="2" charset="2"/>
              </a:rPr>
              <a:t> database for download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OGC Registry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smtClean="0">
                <a:sym typeface="Wingdings" panose="05000000000000000000" pitchFamily="2" charset="2"/>
              </a:rPr>
              <a:t>… CODATA? </a:t>
            </a:r>
            <a:endParaRPr lang="en-AU" dirty="0" smtClean="0">
              <a:sym typeface="Wingdings" panose="05000000000000000000" pitchFamily="2" charset="2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32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135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W3C ontologies - discipline-neutral, but science-friendly</a:t>
            </a:r>
          </a:p>
          <a:p>
            <a:pPr lvl="1"/>
            <a:r>
              <a:rPr lang="en-AU" dirty="0" smtClean="0"/>
              <a:t>Potential bridging vocabularies between disciplinary vocabularies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Term definitions can be machine-readable, in linked data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33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26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34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67553"/>
            <a:ext cx="5036265" cy="492725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62" y="2271645"/>
            <a:ext cx="6363564" cy="362316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78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4038599" cy="852487"/>
          </a:xfrm>
        </p:spPr>
        <p:txBody>
          <a:bodyPr/>
          <a:lstStyle/>
          <a:p>
            <a:r>
              <a:rPr lang="en-AU" dirty="0" smtClean="0"/>
              <a:t>Indirect observation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While sometimes the proximate feature of interest is also </a:t>
            </a:r>
            <a:r>
              <a:rPr lang="en-AU" sz="2000" dirty="0"/>
              <a:t>the </a:t>
            </a:r>
            <a:r>
              <a:rPr lang="en-AU" sz="2000" dirty="0" smtClean="0"/>
              <a:t>ultimate feature </a:t>
            </a:r>
            <a:r>
              <a:rPr lang="en-AU" sz="2000" dirty="0"/>
              <a:t>of </a:t>
            </a:r>
            <a:r>
              <a:rPr lang="en-AU" sz="2000" dirty="0" smtClean="0"/>
              <a:t>interest</a:t>
            </a:r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/>
              <a:t>most observations are on samples</a:t>
            </a:r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dirty="0" smtClean="0"/>
              <a:t>and some samples are several steps removed from the </a:t>
            </a:r>
            <a:r>
              <a:rPr lang="en-AU" sz="2000" i="1" dirty="0"/>
              <a:t>u</a:t>
            </a:r>
            <a:r>
              <a:rPr lang="en-AU" sz="2000" i="1" dirty="0" smtClean="0"/>
              <a:t>ltimate</a:t>
            </a:r>
            <a:r>
              <a:rPr lang="en-AU" sz="2000" dirty="0" smtClean="0"/>
              <a:t> feature of interest</a:t>
            </a:r>
            <a:endParaRPr lang="en-AU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99" y="274638"/>
            <a:ext cx="3685325" cy="57214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35</a:t>
            </a:fld>
            <a:r>
              <a:rPr lang="en-AU" smtClean="0"/>
              <a:t>  |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4572000" y="1556792"/>
            <a:ext cx="3960440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572000" y="3789040"/>
            <a:ext cx="3960440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189549" y="5609710"/>
            <a:ext cx="551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https://w3c.github.io/sdw/proposals/ssn-extensions</a:t>
            </a:r>
            <a:r>
              <a:rPr lang="en-AU" dirty="0" smtClean="0">
                <a:hlinkClick r:id="rId3"/>
              </a:rPr>
              <a:t>/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3865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Same samples may relate to different </a:t>
            </a:r>
            <a:r>
              <a:rPr lang="en-AU" dirty="0" err="1" smtClean="0"/>
              <a:t>UFoI</a:t>
            </a:r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36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772150" cy="34575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58775" y="1268413"/>
            <a:ext cx="8461375" cy="5764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Process-flow model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PROV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359097" y="5301208"/>
            <a:ext cx="846137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5900" indent="-2159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1800" indent="-2159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2159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3600" indent="-2159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2159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alibri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 smtClean="0"/>
              <a:t>Developed primarily for datasets, data products, reports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9522" y="6485274"/>
            <a:ext cx="457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 smtClean="0">
                <a:solidFill>
                  <a:schemeClr val="bg1"/>
                </a:solidFill>
              </a:rPr>
              <a:t>T</a:t>
            </a:r>
            <a:r>
              <a:rPr lang="en-AU" sz="1000" dirty="0">
                <a:solidFill>
                  <a:schemeClr val="bg1"/>
                </a:solidFill>
              </a:rPr>
              <a:t>. Lebo, S. </a:t>
            </a:r>
            <a:r>
              <a:rPr lang="en-AU" sz="1000" dirty="0" err="1">
                <a:solidFill>
                  <a:schemeClr val="bg1"/>
                </a:solidFill>
              </a:rPr>
              <a:t>Sahoo</a:t>
            </a:r>
            <a:r>
              <a:rPr lang="en-AU" sz="1000" dirty="0">
                <a:solidFill>
                  <a:schemeClr val="bg1"/>
                </a:solidFill>
              </a:rPr>
              <a:t>, D.L. McGuinness, PROV-O: The PROV Ontology, (2013). </a:t>
            </a:r>
            <a:r>
              <a:rPr lang="en-AU" sz="1000" dirty="0" smtClean="0">
                <a:solidFill>
                  <a:schemeClr val="bg1"/>
                </a:solidFill>
              </a:rPr>
              <a:t/>
            </a:r>
            <a:br>
              <a:rPr lang="en-AU" sz="1000" dirty="0" smtClean="0">
                <a:solidFill>
                  <a:schemeClr val="bg1"/>
                </a:solidFill>
              </a:rPr>
            </a:br>
            <a:r>
              <a:rPr lang="en-AU" sz="1000" dirty="0" smtClean="0">
                <a:solidFill>
                  <a:schemeClr val="bg1"/>
                </a:solidFill>
              </a:rPr>
              <a:t>http</a:t>
            </a:r>
            <a:r>
              <a:rPr lang="en-AU" sz="1000" dirty="0">
                <a:solidFill>
                  <a:schemeClr val="bg1"/>
                </a:solidFill>
              </a:rPr>
              <a:t>://www.w3.org/TR/prov-o/ (accessed February 13, 2014).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724128" y="2996952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37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20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09"/>
            <a:ext cx="9144000" cy="62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39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4" y="0"/>
            <a:ext cx="891965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0" y="0"/>
            <a:ext cx="403044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229536"/>
            <a:ext cx="7343217" cy="38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OBO - Open </a:t>
            </a:r>
            <a:r>
              <a:rPr lang="en-AU" dirty="0"/>
              <a:t>Biological and Biomedical </a:t>
            </a:r>
            <a:r>
              <a:rPr lang="en-AU" dirty="0" smtClean="0"/>
              <a:t>Ontologies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7" y="1450181"/>
            <a:ext cx="6724650" cy="42100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6" y="1280567"/>
            <a:ext cx="1305107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Darwin Core - biodiversity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31" y="1160297"/>
            <a:ext cx="7881669" cy="55895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23329"/>
            <a:ext cx="14192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Schema.org – web search optimisation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b="16344"/>
          <a:stretch/>
        </p:blipFill>
        <p:spPr>
          <a:xfrm>
            <a:off x="107504" y="1920623"/>
            <a:ext cx="8899020" cy="29485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698" y="1123564"/>
            <a:ext cx="219105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A common vocabulary for observations?</a:t>
            </a:r>
            <a:endParaRPr lang="en-AU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58776" y="1268413"/>
            <a:ext cx="3264546" cy="45259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AU" dirty="0" smtClean="0"/>
              <a:t>For data integration, mapping between vocabularies is a significant challenge</a:t>
            </a:r>
          </a:p>
          <a:p>
            <a:pPr marL="0" indent="0">
              <a:buNone/>
            </a:pPr>
            <a:endParaRPr lang="en-AU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AU" sz="2000" smtClean="0">
              <a:solidFill>
                <a:srgbClr val="0F3277"/>
              </a:solidFill>
              <a:latin typeface="+mj-lt"/>
            </a:endParaRPr>
          </a:p>
          <a:p>
            <a:pPr marL="0" indent="0">
              <a:buNone/>
            </a:pPr>
            <a:r>
              <a:rPr lang="en-AU" sz="2000" smtClean="0">
                <a:solidFill>
                  <a:srgbClr val="0F3277"/>
                </a:solidFill>
                <a:latin typeface="+mj-lt"/>
              </a:rPr>
              <a:t>An </a:t>
            </a:r>
            <a:r>
              <a:rPr lang="en-AU" sz="2000" dirty="0">
                <a:solidFill>
                  <a:srgbClr val="FF0066"/>
                </a:solidFill>
                <a:latin typeface="+mj-lt"/>
              </a:rPr>
              <a:t>Observation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 is an action </a:t>
            </a:r>
            <a:br>
              <a:rPr lang="en-AU" sz="2000" dirty="0">
                <a:solidFill>
                  <a:srgbClr val="0F3277"/>
                </a:solidFill>
                <a:latin typeface="+mj-lt"/>
              </a:rPr>
            </a:br>
            <a:r>
              <a:rPr lang="en-AU" sz="2000" dirty="0">
                <a:solidFill>
                  <a:srgbClr val="0F3277"/>
                </a:solidFill>
                <a:latin typeface="+mj-lt"/>
              </a:rPr>
              <a:t>whose </a:t>
            </a:r>
            <a:r>
              <a:rPr lang="en-AU" sz="2000" dirty="0">
                <a:solidFill>
                  <a:srgbClr val="006600"/>
                </a:solidFill>
                <a:latin typeface="+mj-lt"/>
              </a:rPr>
              <a:t>result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 is an estimate of the value of some </a:t>
            </a:r>
            <a:r>
              <a:rPr lang="en-AU" sz="2000" dirty="0">
                <a:solidFill>
                  <a:schemeClr val="accent1"/>
                </a:solidFill>
                <a:latin typeface="+mj-lt"/>
              </a:rPr>
              <a:t>property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 of the </a:t>
            </a:r>
            <a:r>
              <a:rPr lang="en-AU" sz="2000" dirty="0">
                <a:solidFill>
                  <a:srgbClr val="FF9933"/>
                </a:solidFill>
                <a:latin typeface="+mj-lt"/>
              </a:rPr>
              <a:t>feature-of-interest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 </a:t>
            </a:r>
            <a:br>
              <a:rPr lang="en-AU" sz="2000" dirty="0">
                <a:solidFill>
                  <a:srgbClr val="0F3277"/>
                </a:solidFill>
                <a:latin typeface="+mj-lt"/>
              </a:rPr>
            </a:br>
            <a:r>
              <a:rPr lang="en-AU" sz="2000" dirty="0">
                <a:solidFill>
                  <a:srgbClr val="0F3277"/>
                </a:solidFill>
                <a:latin typeface="+mj-lt"/>
              </a:rPr>
              <a:t>that applied at the stated </a:t>
            </a:r>
            <a:r>
              <a:rPr lang="en-AU" sz="2000" dirty="0">
                <a:solidFill>
                  <a:srgbClr val="FF9933"/>
                </a:solidFill>
                <a:latin typeface="+mj-lt"/>
              </a:rPr>
              <a:t>phenomenon-time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, </a:t>
            </a:r>
            <a:br>
              <a:rPr lang="en-AU" sz="2000" dirty="0">
                <a:solidFill>
                  <a:srgbClr val="0F3277"/>
                </a:solidFill>
                <a:latin typeface="+mj-lt"/>
              </a:rPr>
            </a:br>
            <a:r>
              <a:rPr lang="en-AU" sz="2000" dirty="0">
                <a:solidFill>
                  <a:srgbClr val="0F3277"/>
                </a:solidFill>
                <a:latin typeface="+mj-lt"/>
              </a:rPr>
              <a:t>obtained using a specified </a:t>
            </a:r>
            <a:r>
              <a:rPr lang="en-AU" sz="2000" dirty="0">
                <a:solidFill>
                  <a:srgbClr val="660066"/>
                </a:solidFill>
                <a:latin typeface="+mj-lt"/>
              </a:rPr>
              <a:t>procedure, </a:t>
            </a:r>
            <a:r>
              <a:rPr lang="en-AU" sz="2000" dirty="0">
                <a:solidFill>
                  <a:srgbClr val="0F3277"/>
                </a:solidFill>
                <a:latin typeface="+mj-lt"/>
              </a:rPr>
              <a:t>completed at the recorded </a:t>
            </a:r>
            <a:r>
              <a:rPr lang="en-AU" sz="2000" dirty="0">
                <a:solidFill>
                  <a:srgbClr val="FF0066"/>
                </a:solidFill>
                <a:latin typeface="+mj-lt"/>
              </a:rPr>
              <a:t>result-time</a:t>
            </a:r>
          </a:p>
          <a:p>
            <a:endParaRPr lang="en-AU" sz="2000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77863" y="6503988"/>
            <a:ext cx="6083300" cy="1238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pic>
        <p:nvPicPr>
          <p:cNvPr id="10" name="Picture 2" descr="http://us.cdn2.123rf.com/168nwm/sputanski/sputanski1304/sputanski130400008/19020956-isolated-communication-satellite-icon-with-solar-cel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8184" y="260648"/>
            <a:ext cx="1168152" cy="1168152"/>
          </a:xfrm>
          <a:prstGeom prst="rect">
            <a:avLst/>
          </a:prstGeom>
          <a:noFill/>
        </p:spPr>
      </p:pic>
      <p:pic>
        <p:nvPicPr>
          <p:cNvPr id="11" name="Picture 8" descr="http://www.clipartguide.com/_small/0808-0710-1516-07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2439" y="1988840"/>
            <a:ext cx="1104057" cy="1104057"/>
          </a:xfrm>
          <a:prstGeom prst="rect">
            <a:avLst/>
          </a:prstGeom>
          <a:noFill/>
        </p:spPr>
      </p:pic>
      <p:pic>
        <p:nvPicPr>
          <p:cNvPr id="12" name="Picture 6" descr="http://www.cs.toronto.edu/~sme/PMU199-climate-computing/pmu199-2011/Globe_as_a_gri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1196752"/>
            <a:ext cx="990327" cy="998719"/>
          </a:xfrm>
          <a:prstGeom prst="rect">
            <a:avLst/>
          </a:prstGeom>
          <a:noFill/>
        </p:spPr>
      </p:pic>
      <p:pic>
        <p:nvPicPr>
          <p:cNvPr id="13" name="Picture 10" descr="Assay Laboratory, Vulture M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12360" y="3212976"/>
            <a:ext cx="1296144" cy="844519"/>
          </a:xfrm>
          <a:prstGeom prst="rect">
            <a:avLst/>
          </a:prstGeom>
          <a:noFill/>
        </p:spPr>
      </p:pic>
      <p:graphicFrame>
        <p:nvGraphicFramePr>
          <p:cNvPr id="14" name="Content Placeholder 6"/>
          <p:cNvGraphicFramePr>
            <a:graphicFrameLocks/>
          </p:cNvGraphicFramePr>
          <p:nvPr/>
        </p:nvGraphicFramePr>
        <p:xfrm>
          <a:off x="4463480" y="1124744"/>
          <a:ext cx="1728192" cy="259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Remote sensing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611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Sensor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50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Value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047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Parameter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906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Scene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6"/>
          <p:cNvGraphicFramePr>
            <a:graphicFrameLocks/>
          </p:cNvGraphicFramePr>
          <p:nvPr/>
        </p:nvGraphicFramePr>
        <p:xfrm>
          <a:off x="4932040" y="1542283"/>
          <a:ext cx="1728192" cy="2606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Earth</a:t>
                      </a:r>
                      <a:r>
                        <a:rPr lang="en-AU" sz="1600" baseline="0" dirty="0" smtClean="0"/>
                        <a:t> science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611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Algorithm, code, simulator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50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Model, field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047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Variable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906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Volume,</a:t>
                      </a:r>
                      <a:r>
                        <a:rPr lang="en-AU" sz="1600" baseline="0" dirty="0" smtClean="0"/>
                        <a:t> grid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Content Placeholder 6"/>
          <p:cNvGraphicFramePr>
            <a:graphicFrameLocks/>
          </p:cNvGraphicFramePr>
          <p:nvPr/>
        </p:nvGraphicFramePr>
        <p:xfrm>
          <a:off x="5364088" y="1916832"/>
          <a:ext cx="1728192" cy="259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Metrology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611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Instrument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50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Value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047">
                <a:tc>
                  <a:txBody>
                    <a:bodyPr/>
                    <a:lstStyle/>
                    <a:p>
                      <a:r>
                        <a:rPr lang="en-AU" sz="1600" dirty="0" err="1" smtClean="0"/>
                        <a:t>Measurand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906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Sample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Content Placeholder 6"/>
          <p:cNvGraphicFramePr>
            <a:graphicFrameLocks/>
          </p:cNvGraphicFramePr>
          <p:nvPr/>
        </p:nvGraphicFramePr>
        <p:xfrm>
          <a:off x="5813630" y="2359629"/>
          <a:ext cx="1728192" cy="2606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Chemistry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611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Instrument,</a:t>
                      </a:r>
                      <a:r>
                        <a:rPr lang="en-AU" sz="1600" baseline="0" dirty="0" smtClean="0"/>
                        <a:t> analytical process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50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Analysis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047">
                <a:tc>
                  <a:txBody>
                    <a:bodyPr/>
                    <a:lstStyle/>
                    <a:p>
                      <a:r>
                        <a:rPr lang="en-AU" sz="1600" dirty="0" err="1" smtClean="0"/>
                        <a:t>Analyte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906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Sample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Content Placeholder 6"/>
          <p:cNvGraphicFramePr>
            <a:graphicFrameLocks/>
          </p:cNvGraphicFramePr>
          <p:nvPr/>
        </p:nvGraphicFramePr>
        <p:xfrm>
          <a:off x="6263680" y="2780928"/>
          <a:ext cx="1728192" cy="2602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Environmental monitoring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4611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Gauge, sensor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050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Value, time-series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047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Parameter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9065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Station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Content Placeholder 6"/>
          <p:cNvGraphicFramePr>
            <a:graphicFrameLocks/>
          </p:cNvGraphicFramePr>
          <p:nvPr/>
        </p:nvGraphicFramePr>
        <p:xfrm>
          <a:off x="3851920" y="3140968"/>
          <a:ext cx="1800200" cy="259228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6540">
                <a:tc>
                  <a:txBody>
                    <a:bodyPr/>
                    <a:lstStyle/>
                    <a:p>
                      <a:r>
                        <a:rPr lang="en-AU" sz="1600" b="1" dirty="0" smtClean="0">
                          <a:ln>
                            <a:noFill/>
                          </a:ln>
                        </a:rPr>
                        <a:t>Observations</a:t>
                      </a:r>
                      <a:r>
                        <a:rPr lang="en-AU" sz="1600" b="1" baseline="0" dirty="0" smtClean="0">
                          <a:ln>
                            <a:noFill/>
                          </a:ln>
                        </a:rPr>
                        <a:t> &amp; Measurements</a:t>
                      </a:r>
                      <a:endParaRPr lang="en-AU" sz="1600" b="1" dirty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rgbClr val="0088B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1000">
                <a:tc>
                  <a:txBody>
                    <a:bodyPr/>
                    <a:lstStyle/>
                    <a:p>
                      <a:r>
                        <a:rPr lang="en-AU" sz="1600" b="1" dirty="0" smtClean="0">
                          <a:ln>
                            <a:noFill/>
                          </a:ln>
                        </a:rPr>
                        <a:t>procedure</a:t>
                      </a:r>
                      <a:endParaRPr lang="en-AU" sz="1600" b="1" dirty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7142">
                <a:tc>
                  <a:txBody>
                    <a:bodyPr/>
                    <a:lstStyle/>
                    <a:p>
                      <a:r>
                        <a:rPr lang="en-AU" sz="1600" b="1" dirty="0" smtClean="0">
                          <a:ln>
                            <a:noFill/>
                          </a:ln>
                        </a:rPr>
                        <a:t>result</a:t>
                      </a:r>
                      <a:endParaRPr lang="en-AU" sz="1600" b="1" dirty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rgbClr val="EFF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AU" sz="1600" b="1" dirty="0" smtClean="0">
                          <a:ln>
                            <a:noFill/>
                          </a:ln>
                        </a:rPr>
                        <a:t>observed property</a:t>
                      </a:r>
                      <a:endParaRPr lang="en-AU" sz="1600" b="1" dirty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90970">
                <a:tc>
                  <a:txBody>
                    <a:bodyPr/>
                    <a:lstStyle/>
                    <a:p>
                      <a:r>
                        <a:rPr lang="en-AU" sz="1600" b="1" dirty="0" smtClean="0">
                          <a:ln>
                            <a:noFill/>
                          </a:ln>
                        </a:rPr>
                        <a:t>feature of interest</a:t>
                      </a:r>
                      <a:endParaRPr lang="en-AU" sz="1600" b="1" dirty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rgbClr val="EFF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" name="Picture 14" descr="http://www.weathershop.com/images/cellular_weather_station_top_detail_102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40352" y="4293096"/>
            <a:ext cx="1080383" cy="144016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DC2610-573F-409D-8EEB-77423E5DF58A}" type="slidenum">
              <a:rPr lang="en-AU" smtClean="0"/>
              <a:pPr>
                <a:defRPr/>
              </a:pPr>
              <a:t>7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18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83" name="Footer Placeholder 174"/>
          <p:cNvSpPr>
            <a:spLocks noGrp="1"/>
          </p:cNvSpPr>
          <p:nvPr>
            <p:ph type="ftr" sz="quarter" idx="4294967295"/>
          </p:nvPr>
        </p:nvSpPr>
        <p:spPr bwMode="auto">
          <a:xfrm>
            <a:off x="677863" y="6503988"/>
            <a:ext cx="6083300" cy="123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it-IT" smtClean="0">
                <a:cs typeface="Arial" pitchFamily="34" charset="0"/>
              </a:rPr>
              <a:t>CODATA 2018-07-30  |  Cox  |  Interdisciplinary standards</a:t>
            </a:r>
            <a:endParaRPr lang="en-AU" dirty="0" smtClean="0">
              <a:cs typeface="Arial" pitchFamily="34" charset="0"/>
            </a:endParaRPr>
          </a:p>
        </p:txBody>
      </p:sp>
      <p:sp>
        <p:nvSpPr>
          <p:cNvPr id="121884" name="TextBox 175"/>
          <p:cNvSpPr txBox="1">
            <a:spLocks noChangeArrowheads="1"/>
          </p:cNvSpPr>
          <p:nvPr/>
        </p:nvSpPr>
        <p:spPr bwMode="auto">
          <a:xfrm>
            <a:off x="4086279" y="6474822"/>
            <a:ext cx="39421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AU" sz="800" i="1" dirty="0">
                <a:solidFill>
                  <a:schemeClr val="bg2"/>
                </a:solidFill>
                <a:latin typeface="Arial" pitchFamily="34" charset="0"/>
              </a:rPr>
              <a:t>Cox, OGC Abstract Specification – Topic 20: Observations and Measurements </a:t>
            </a:r>
            <a:r>
              <a:rPr lang="en-AU" sz="800" i="1" dirty="0" smtClean="0">
                <a:solidFill>
                  <a:schemeClr val="bg2"/>
                </a:solidFill>
                <a:latin typeface="Arial" pitchFamily="34" charset="0"/>
              </a:rPr>
              <a:t>2.0</a:t>
            </a:r>
            <a:endParaRPr lang="en-AU" sz="800" i="1" dirty="0">
              <a:solidFill>
                <a:schemeClr val="bg2"/>
              </a:solidFill>
              <a:latin typeface="Arial" pitchFamily="34" charset="0"/>
            </a:endParaRPr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111B642-03BA-413E-9BF3-A9DB15D631A2}" type="slidenum">
              <a:rPr lang="en-AU" smtClean="0"/>
              <a:pPr>
                <a:defRPr/>
              </a:pPr>
              <a:t>8</a:t>
            </a:fld>
            <a:r>
              <a:rPr lang="en-AU" smtClean="0"/>
              <a:t>  |</a:t>
            </a:r>
            <a:endParaRPr lang="en-AU" dirty="0"/>
          </a:p>
        </p:txBody>
      </p:sp>
      <p:grpSp>
        <p:nvGrpSpPr>
          <p:cNvPr id="53" name="Group 52"/>
          <p:cNvGrpSpPr/>
          <p:nvPr/>
        </p:nvGrpSpPr>
        <p:grpSpPr>
          <a:xfrm>
            <a:off x="2079625" y="764579"/>
            <a:ext cx="4681538" cy="4392613"/>
            <a:chOff x="1905794" y="877086"/>
            <a:chExt cx="4681538" cy="4392613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794" y="877086"/>
              <a:ext cx="4681538" cy="43926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10" descr="2012_iso-logo_print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67744" y="2609048"/>
              <a:ext cx="1009650" cy="928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469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CODATA 2018-07-30  |  Cox  |  Interdisciplinary standards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520"/>
          <a:stretch/>
        </p:blipFill>
        <p:spPr>
          <a:xfrm>
            <a:off x="1907704" y="908720"/>
            <a:ext cx="5214121" cy="4573587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8461374" cy="852487"/>
          </a:xfrm>
        </p:spPr>
        <p:txBody>
          <a:bodyPr/>
          <a:lstStyle/>
          <a:p>
            <a:r>
              <a:rPr lang="en-US" dirty="0" smtClean="0"/>
              <a:t>Now also a W3C vocabulary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IRO Theme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dcsty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</Template>
  <TotalTime>46131</TotalTime>
  <Words>1357</Words>
  <Application>Microsoft Office PowerPoint</Application>
  <PresentationFormat>On-screen Show (4:3)</PresentationFormat>
  <Paragraphs>325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ＭＳ Ｐゴシック</vt:lpstr>
      <vt:lpstr>Arial</vt:lpstr>
      <vt:lpstr>Calibri</vt:lpstr>
      <vt:lpstr>Consolas</vt:lpstr>
      <vt:lpstr>Wingdings</vt:lpstr>
      <vt:lpstr>CSIRO Theme</vt:lpstr>
      <vt:lpstr>udcstyle</vt:lpstr>
      <vt:lpstr>A DCAT profile for science/empirical observations</vt:lpstr>
      <vt:lpstr>Overview</vt:lpstr>
      <vt:lpstr>Discipline standards</vt:lpstr>
      <vt:lpstr>OBO - Open Biological and Biomedical Ontologies</vt:lpstr>
      <vt:lpstr>Darwin Core - biodiversity</vt:lpstr>
      <vt:lpstr>Schema.org – web search optimisation</vt:lpstr>
      <vt:lpstr>A common vocabulary for observations?</vt:lpstr>
      <vt:lpstr>PowerPoint Presentation</vt:lpstr>
      <vt:lpstr>Now also a W3C vocabulary (2017)</vt:lpstr>
      <vt:lpstr>“Observation” = Act of observation</vt:lpstr>
      <vt:lpstr>Many types of result </vt:lpstr>
      <vt:lpstr>Domain model</vt:lpstr>
      <vt:lpstr>One vocabulary to rule them all? </vt:lpstr>
      <vt:lpstr>“Observation” = Act of observation</vt:lpstr>
      <vt:lpstr>One vocabulary to rule them all? </vt:lpstr>
      <vt:lpstr>DCAT</vt:lpstr>
      <vt:lpstr>DCAT science profile?</vt:lpstr>
      <vt:lpstr>DCAT Science profile</vt:lpstr>
      <vt:lpstr>Sampling</vt:lpstr>
      <vt:lpstr>Sample = result of Act-of-sampling</vt:lpstr>
      <vt:lpstr>Types of sample</vt:lpstr>
      <vt:lpstr>Sampling chains</vt:lpstr>
      <vt:lpstr>Sample preparation</vt:lpstr>
      <vt:lpstr>Thank you</vt:lpstr>
      <vt:lpstr>OWL-Time</vt:lpstr>
      <vt:lpstr>Geologic timescale</vt:lpstr>
      <vt:lpstr>PowerPoint Presentation</vt:lpstr>
      <vt:lpstr>PowerPoint Presentation</vt:lpstr>
      <vt:lpstr>PowerPoint Presentation</vt:lpstr>
      <vt:lpstr>PowerPoint Presentation</vt:lpstr>
      <vt:lpstr>What does ‘machine readable’ look like? </vt:lpstr>
      <vt:lpstr>Example/Opportunity?</vt:lpstr>
      <vt:lpstr>Summary</vt:lpstr>
      <vt:lpstr>Implementation work</vt:lpstr>
      <vt:lpstr>Indirect observation</vt:lpstr>
      <vt:lpstr>Same samples may relate to different UFoI</vt:lpstr>
      <vt:lpstr>Core PROV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Cox, Simon (L&amp;W, Highett)</dc:creator>
  <cp:lastModifiedBy>Cox, Simon (L&amp;W, Highett)</cp:lastModifiedBy>
  <cp:revision>698</cp:revision>
  <dcterms:created xsi:type="dcterms:W3CDTF">2016-06-02T07:50:44Z</dcterms:created>
  <dcterms:modified xsi:type="dcterms:W3CDTF">2018-10-07T04:51:19Z</dcterms:modified>
  <cp:contentStatus/>
</cp:coreProperties>
</file>